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media/image5.jpg" ContentType="image/jpeg"/>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sldIdLst>
    <p:sldId id="474" r:id="rId2"/>
    <p:sldId id="966" r:id="rId3"/>
    <p:sldId id="967" r:id="rId4"/>
    <p:sldId id="968" r:id="rId5"/>
    <p:sldId id="959" r:id="rId6"/>
    <p:sldId id="969" r:id="rId7"/>
    <p:sldId id="970" r:id="rId8"/>
    <p:sldId id="971" r:id="rId9"/>
    <p:sldId id="972" r:id="rId10"/>
    <p:sldId id="973" r:id="rId11"/>
    <p:sldId id="974" r:id="rId12"/>
    <p:sldId id="687" r:id="rId13"/>
    <p:sldId id="990" r:id="rId14"/>
    <p:sldId id="976" r:id="rId15"/>
    <p:sldId id="975" r:id="rId16"/>
    <p:sldId id="978" r:id="rId17"/>
    <p:sldId id="979" r:id="rId18"/>
    <p:sldId id="980" r:id="rId19"/>
    <p:sldId id="981" r:id="rId20"/>
    <p:sldId id="982" r:id="rId21"/>
  </p:sldIdLst>
  <p:sldSz cx="12192000" cy="6858000"/>
  <p:notesSz cx="6858000" cy="9144000"/>
  <p:embeddedFontLst>
    <p:embeddedFont>
      <p:font typeface="Book Antiqua" panose="02040602050305030304" pitchFamily="18"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F8"/>
    <a:srgbClr val="FDDFFC"/>
    <a:srgbClr val="FDF3ED"/>
    <a:srgbClr val="1F0ABC"/>
    <a:srgbClr val="17A810"/>
    <a:srgbClr val="E3E7ED"/>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849" autoAdjust="0"/>
  </p:normalViewPr>
  <p:slideViewPr>
    <p:cSldViewPr snapToGrid="0">
      <p:cViewPr varScale="1">
        <p:scale>
          <a:sx n="74" d="100"/>
          <a:sy n="74" d="100"/>
        </p:scale>
        <p:origin x="120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293306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12</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6000" r="-9000" b="-10000"/>
          </a:stretch>
        </a:blipFill>
        <a:effectLst/>
      </p:bgPr>
    </p:bg>
    <p:spTree>
      <p:nvGrpSpPr>
        <p:cNvPr id="1" name=""/>
        <p:cNvGrpSpPr/>
        <p:nvPr/>
      </p:nvGrpSpPr>
      <p:grpSpPr>
        <a:xfrm>
          <a:off x="0" y="0"/>
          <a:ext cx="0" cy="0"/>
          <a:chOff x="0" y="0"/>
          <a:chExt cx="0" cy="0"/>
        </a:xfrm>
      </p:grpSpPr>
      <p:sp>
        <p:nvSpPr>
          <p:cNvPr id="4" name="Rectangle 3"/>
          <p:cNvSpPr/>
          <p:nvPr/>
        </p:nvSpPr>
        <p:spPr>
          <a:xfrm>
            <a:off x="6657140" y="194336"/>
            <a:ext cx="34932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7</a:t>
            </a:r>
          </a:p>
        </p:txBody>
      </p:sp>
      <p:sp>
        <p:nvSpPr>
          <p:cNvPr id="6" name="Rectangle 5"/>
          <p:cNvSpPr/>
          <p:nvPr/>
        </p:nvSpPr>
        <p:spPr>
          <a:xfrm>
            <a:off x="449939" y="1024779"/>
            <a:ext cx="11567889" cy="2400657"/>
          </a:xfrm>
          <a:prstGeom prst="rect">
            <a:avLst/>
          </a:prstGeom>
          <a:noFill/>
        </p:spPr>
        <p:txBody>
          <a:bodyPr wrap="square" lIns="91440" tIns="45720" rIns="91440" bIns="45720">
            <a:spAutoFit/>
          </a:bodyPr>
          <a:lstStyle/>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Thông tin</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50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về</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các nhóm nghề cơ bản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061" y="3454399"/>
            <a:ext cx="7460343" cy="3375073"/>
          </a:xfrm>
          <a:prstGeom prst="rect">
            <a:avLst/>
          </a:prstGeom>
        </p:spPr>
      </p:pic>
    </p:spTree>
    <p:extLst>
      <p:ext uri="{BB962C8B-B14F-4D97-AF65-F5344CB8AC3E}">
        <p14:creationId xmlns:p14="http://schemas.microsoft.com/office/powerpoint/2010/main" val="12368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2: Trao đổi về ý nghĩa của việc cần đảm bảo an toàn và sức khỏe nghề nghiệp đối với người lao động</a:t>
              </a:r>
              <a:endParaRPr lang="en-US" sz="2800" b="1" dirty="0">
                <a:solidFill>
                  <a:schemeClr val="bg1"/>
                </a:solidFill>
                <a:latin typeface="Cambria" pitchFamily="18" charset="0"/>
                <a:cs typeface="Arial" panose="020B0604020202020204" pitchFamily="34" charset="0"/>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1668"/>
          <a:stretch/>
        </p:blipFill>
        <p:spPr>
          <a:xfrm>
            <a:off x="585820" y="3728810"/>
            <a:ext cx="3449153" cy="2314696"/>
          </a:xfrm>
          <a:prstGeom prst="rect">
            <a:avLst/>
          </a:prstGeom>
        </p:spPr>
      </p:pic>
      <p:sp>
        <p:nvSpPr>
          <p:cNvPr id="7" name="Rounded Rectangle 6"/>
          <p:cNvSpPr/>
          <p:nvPr/>
        </p:nvSpPr>
        <p:spPr>
          <a:xfrm>
            <a:off x="780176" y="2216308"/>
            <a:ext cx="3254797" cy="119426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grpSp>
        <p:nvGrpSpPr>
          <p:cNvPr id="8" name="Group 7"/>
          <p:cNvGrpSpPr/>
          <p:nvPr/>
        </p:nvGrpSpPr>
        <p:grpSpPr>
          <a:xfrm>
            <a:off x="4934857" y="1709937"/>
            <a:ext cx="6487885" cy="2262227"/>
            <a:chOff x="13962" y="1436294"/>
            <a:chExt cx="4173045" cy="2064309"/>
          </a:xfrm>
        </p:grpSpPr>
        <p:sp>
          <p:nvSpPr>
            <p:cNvPr id="9" name="Rectangle 8"/>
            <p:cNvSpPr/>
            <p:nvPr/>
          </p:nvSpPr>
          <p:spPr>
            <a:xfrm>
              <a:off x="13962" y="1436294"/>
              <a:ext cx="4173045" cy="2064309"/>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144661" y="1652317"/>
              <a:ext cx="3948989" cy="1673652"/>
              <a:chOff x="144661" y="1652317"/>
              <a:chExt cx="3948989" cy="1673652"/>
            </a:xfrm>
          </p:grpSpPr>
          <p:sp>
            <p:nvSpPr>
              <p:cNvPr id="11" name="Rectangle 10"/>
              <p:cNvSpPr/>
              <p:nvPr/>
            </p:nvSpPr>
            <p:spPr>
              <a:xfrm>
                <a:off x="144661" y="1652317"/>
                <a:ext cx="3948989" cy="1673652"/>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Cambria" pitchFamily="18" charset="0"/>
                  <a:cs typeface="Times New Roman" pitchFamily="18" charset="0"/>
                </a:endParaRPr>
              </a:p>
            </p:txBody>
          </p:sp>
          <p:sp>
            <p:nvSpPr>
              <p:cNvPr id="12" name="Rectangle 11"/>
              <p:cNvSpPr/>
              <p:nvPr/>
            </p:nvSpPr>
            <p:spPr>
              <a:xfrm>
                <a:off x="535353" y="1729730"/>
                <a:ext cx="2622290" cy="380897"/>
              </a:xfrm>
              <a:prstGeom prst="rect">
                <a:avLst/>
              </a:prstGeom>
            </p:spPr>
            <p:txBody>
              <a:bodyPr wrap="square">
                <a:spAutoFit/>
              </a:bodyPr>
              <a:lstStyle/>
              <a:p>
                <a:pPr algn="just">
                  <a:lnSpc>
                    <a:spcPct val="150000"/>
                  </a:lnSpc>
                </a:pPr>
                <a:endParaRPr lang="en-US" sz="2000" b="1">
                  <a:solidFill>
                    <a:srgbClr val="002060"/>
                  </a:solidFill>
                  <a:latin typeface="Cambria" pitchFamily="18" charset="0"/>
                  <a:cs typeface="Times New Roman" pitchFamily="18" charset="0"/>
                </a:endParaRPr>
              </a:p>
            </p:txBody>
          </p:sp>
        </p:grpSp>
      </p:grpSp>
      <p:sp>
        <p:nvSpPr>
          <p:cNvPr id="13" name="Rectangle 12"/>
          <p:cNvSpPr/>
          <p:nvPr/>
        </p:nvSpPr>
        <p:spPr>
          <a:xfrm>
            <a:off x="5312228" y="2057728"/>
            <a:ext cx="5834742" cy="1477328"/>
          </a:xfrm>
          <a:prstGeom prst="rect">
            <a:avLst/>
          </a:prstGeom>
        </p:spPr>
        <p:txBody>
          <a:bodyPr wrap="square">
            <a:spAutoFit/>
          </a:bodyPr>
          <a:lstStyle/>
          <a:p>
            <a:pPr algn="ctr"/>
            <a:r>
              <a:rPr lang="vi-VN" sz="3000" b="1" i="1">
                <a:solidFill>
                  <a:srgbClr val="002060"/>
                </a:solidFill>
                <a:latin typeface="Cambria" pitchFamily="18" charset="0"/>
                <a:cs typeface="Times New Roman" pitchFamily="18" charset="0"/>
              </a:rPr>
              <a:t>Việc đảm bảo an toàn và sức khỏe nghề nghiệp đối với người lao động mang lại ý nghĩa gì?</a:t>
            </a:r>
            <a:endParaRPr lang="en-US" sz="3000" b="1" i="1">
              <a:solidFill>
                <a:srgbClr val="002060"/>
              </a:solidFill>
              <a:latin typeface="Cambria" pitchFamily="18" charset="0"/>
              <a:cs typeface="Times New Roman" pitchFamily="18" charset="0"/>
            </a:endParaRPr>
          </a:p>
        </p:txBody>
      </p:sp>
      <p:sp>
        <p:nvSpPr>
          <p:cNvPr id="14" name="Rectangle 13"/>
          <p:cNvSpPr/>
          <p:nvPr/>
        </p:nvSpPr>
        <p:spPr>
          <a:xfrm>
            <a:off x="4673602" y="4723938"/>
            <a:ext cx="7358740" cy="130382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ctr">
              <a:buFont typeface="Wingdings" pitchFamily="2" charset="2"/>
              <a:buChar char="Ø"/>
            </a:pPr>
            <a:r>
              <a:rPr lang="en-US" sz="3400" b="1">
                <a:solidFill>
                  <a:srgbClr val="C00000"/>
                </a:solidFill>
                <a:latin typeface="Cambria" pitchFamily="18" charset="0"/>
                <a:cs typeface="Calibri" pitchFamily="34" charset="0"/>
              </a:rPr>
              <a:t>Xây dựng báo cáo vào phiếu học tập của nhóm</a:t>
            </a:r>
          </a:p>
        </p:txBody>
      </p:sp>
    </p:spTree>
    <p:extLst>
      <p:ext uri="{BB962C8B-B14F-4D97-AF65-F5344CB8AC3E}">
        <p14:creationId xmlns:p14="http://schemas.microsoft.com/office/powerpoint/2010/main" val="427767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rgbClr val="00B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en-US" sz="2800" b="1">
                  <a:solidFill>
                    <a:schemeClr val="bg1"/>
                  </a:solidFill>
                  <a:latin typeface="Cambria" pitchFamily="18" charset="0"/>
                  <a:cs typeface="Arial" panose="020B0604020202020204" pitchFamily="34" charset="0"/>
                </a:rPr>
                <a:t>Ý</a:t>
              </a:r>
              <a:r>
                <a:rPr lang="vi-VN" sz="2800" b="1">
                  <a:solidFill>
                    <a:schemeClr val="bg1"/>
                  </a:solidFill>
                  <a:latin typeface="Cambria" pitchFamily="18" charset="0"/>
                  <a:cs typeface="Arial" panose="020B0604020202020204" pitchFamily="34" charset="0"/>
                </a:rPr>
                <a:t> nghĩa của việc cần đảm bảo an toàn và sức khỏe nghề nghiệp đối với người lao động</a:t>
              </a:r>
              <a:endParaRPr lang="en-US" sz="2800" b="1" dirty="0">
                <a:solidFill>
                  <a:schemeClr val="bg1"/>
                </a:solidFill>
                <a:latin typeface="Cambria" pitchFamily="18" charset="0"/>
                <a:cs typeface="Arial" panose="020B0604020202020204" pitchFamily="34" charset="0"/>
              </a:endParaRPr>
            </a:p>
          </p:txBody>
        </p:sp>
      </p:grpSp>
      <p:grpSp>
        <p:nvGrpSpPr>
          <p:cNvPr id="17" name="Group 16"/>
          <p:cNvGrpSpPr/>
          <p:nvPr/>
        </p:nvGrpSpPr>
        <p:grpSpPr>
          <a:xfrm>
            <a:off x="1521960" y="1438132"/>
            <a:ext cx="2621697" cy="2614348"/>
            <a:chOff x="461676" y="1436293"/>
            <a:chExt cx="2958196" cy="2863649"/>
          </a:xfrm>
        </p:grpSpPr>
        <p:sp>
          <p:nvSpPr>
            <p:cNvPr id="18" name="Rectangle 17"/>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9" name="Group 18"/>
            <p:cNvGrpSpPr/>
            <p:nvPr/>
          </p:nvGrpSpPr>
          <p:grpSpPr>
            <a:xfrm>
              <a:off x="461676" y="1652317"/>
              <a:ext cx="2769645" cy="2647625"/>
              <a:chOff x="461676" y="1652317"/>
              <a:chExt cx="2769645" cy="2647625"/>
            </a:xfrm>
          </p:grpSpPr>
          <p:sp>
            <p:nvSpPr>
              <p:cNvPr id="20" name="Rectangle 19"/>
              <p:cNvSpPr/>
              <p:nvPr/>
            </p:nvSpPr>
            <p:spPr>
              <a:xfrm>
                <a:off x="461676" y="1652317"/>
                <a:ext cx="2769645" cy="2647625"/>
              </a:xfrm>
              <a:prstGeom prst="rect">
                <a:avLst/>
              </a:prstGeom>
              <a:solidFill>
                <a:schemeClr val="bg1"/>
              </a:solidFill>
              <a:ln w="6350"/>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21" name="Rectangle 20"/>
              <p:cNvSpPr/>
              <p:nvPr/>
            </p:nvSpPr>
            <p:spPr>
              <a:xfrm>
                <a:off x="535353" y="1729730"/>
                <a:ext cx="2622290" cy="783818"/>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22" name="Rectangle 21"/>
          <p:cNvSpPr/>
          <p:nvPr/>
        </p:nvSpPr>
        <p:spPr>
          <a:xfrm>
            <a:off x="1521960" y="1797474"/>
            <a:ext cx="2454594" cy="209288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Giúp phòng ngừa được tai nạn lao động và các bệnh nghề nghiệp</a:t>
            </a:r>
            <a:endParaRPr lang="en-US" sz="2600" b="1">
              <a:solidFill>
                <a:srgbClr val="002060"/>
              </a:solidFill>
              <a:latin typeface="Times New Roman" pitchFamily="18" charset="0"/>
              <a:cs typeface="Times New Roman" pitchFamily="18" charset="0"/>
            </a:endParaRPr>
          </a:p>
        </p:txBody>
      </p:sp>
      <p:grpSp>
        <p:nvGrpSpPr>
          <p:cNvPr id="23" name="Group 22"/>
          <p:cNvGrpSpPr/>
          <p:nvPr/>
        </p:nvGrpSpPr>
        <p:grpSpPr>
          <a:xfrm>
            <a:off x="4992560" y="1438132"/>
            <a:ext cx="2621697" cy="2614348"/>
            <a:chOff x="461676" y="1436293"/>
            <a:chExt cx="2958196" cy="2863649"/>
          </a:xfrm>
        </p:grpSpPr>
        <p:sp>
          <p:nvSpPr>
            <p:cNvPr id="24" name="Rectangle 23"/>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5" name="Group 24"/>
            <p:cNvGrpSpPr/>
            <p:nvPr/>
          </p:nvGrpSpPr>
          <p:grpSpPr>
            <a:xfrm>
              <a:off x="461676" y="1652317"/>
              <a:ext cx="2769645" cy="2647625"/>
              <a:chOff x="461676" y="1652317"/>
              <a:chExt cx="2769645" cy="2647625"/>
            </a:xfrm>
          </p:grpSpPr>
          <p:sp>
            <p:nvSpPr>
              <p:cNvPr id="26" name="Rectangle 25"/>
              <p:cNvSpPr/>
              <p:nvPr/>
            </p:nvSpPr>
            <p:spPr>
              <a:xfrm>
                <a:off x="461676" y="1652317"/>
                <a:ext cx="2769645" cy="2647625"/>
              </a:xfrm>
              <a:prstGeom prst="rect">
                <a:avLst/>
              </a:prstGeom>
              <a:solidFill>
                <a:schemeClr val="bg1"/>
              </a:solidFill>
              <a:ln w="6350"/>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27" name="Rectangle 26"/>
              <p:cNvSpPr/>
              <p:nvPr/>
            </p:nvSpPr>
            <p:spPr>
              <a:xfrm>
                <a:off x="535353" y="1729730"/>
                <a:ext cx="2622290" cy="783818"/>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grpSp>
        <p:nvGrpSpPr>
          <p:cNvPr id="28" name="Group 27"/>
          <p:cNvGrpSpPr/>
          <p:nvPr/>
        </p:nvGrpSpPr>
        <p:grpSpPr>
          <a:xfrm>
            <a:off x="8622814" y="1438132"/>
            <a:ext cx="2621697" cy="2614348"/>
            <a:chOff x="461676" y="1436293"/>
            <a:chExt cx="2958196" cy="2863649"/>
          </a:xfrm>
        </p:grpSpPr>
        <p:sp>
          <p:nvSpPr>
            <p:cNvPr id="29" name="Rectangle 28"/>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0" name="Group 29"/>
            <p:cNvGrpSpPr/>
            <p:nvPr/>
          </p:nvGrpSpPr>
          <p:grpSpPr>
            <a:xfrm>
              <a:off x="461676" y="1652317"/>
              <a:ext cx="2769645" cy="2647625"/>
              <a:chOff x="461676" y="1652317"/>
              <a:chExt cx="2769645" cy="2647625"/>
            </a:xfrm>
          </p:grpSpPr>
          <p:sp>
            <p:nvSpPr>
              <p:cNvPr id="31" name="Rectangle 30"/>
              <p:cNvSpPr/>
              <p:nvPr/>
            </p:nvSpPr>
            <p:spPr>
              <a:xfrm>
                <a:off x="461676" y="1652317"/>
                <a:ext cx="2769645" cy="2647625"/>
              </a:xfrm>
              <a:prstGeom prst="rect">
                <a:avLst/>
              </a:prstGeom>
              <a:solidFill>
                <a:schemeClr val="bg1"/>
              </a:solidFill>
              <a:ln w="6350"/>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32" name="Rectangle 31"/>
              <p:cNvSpPr/>
              <p:nvPr/>
            </p:nvSpPr>
            <p:spPr>
              <a:xfrm>
                <a:off x="535353" y="1729730"/>
                <a:ext cx="2622290" cy="679801"/>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33" name="Rectangle 32"/>
          <p:cNvSpPr/>
          <p:nvPr/>
        </p:nvSpPr>
        <p:spPr>
          <a:xfrm>
            <a:off x="8688110" y="1997528"/>
            <a:ext cx="2454593" cy="169277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Nâng cao hiệu quả lao động và mục tiêu phát triển kinh tế</a:t>
            </a:r>
          </a:p>
        </p:txBody>
      </p:sp>
      <p:sp>
        <p:nvSpPr>
          <p:cNvPr id="34" name="Rectangle 33"/>
          <p:cNvSpPr/>
          <p:nvPr/>
        </p:nvSpPr>
        <p:spPr>
          <a:xfrm>
            <a:off x="4992560" y="1833181"/>
            <a:ext cx="2478196" cy="169277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Bảo đảm an toàn tính mạng cho người lao động</a:t>
            </a:r>
            <a:endParaRPr lang="en-US" sz="2600" b="1">
              <a:solidFill>
                <a:srgbClr val="002060"/>
              </a:solidFill>
              <a:latin typeface="Times New Roman" pitchFamily="18" charset="0"/>
              <a:cs typeface="Times New Roman" pitchFamily="18" charset="0"/>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781" y="4252437"/>
            <a:ext cx="6204178" cy="2293503"/>
          </a:xfrm>
          <a:prstGeom prst="rect">
            <a:avLst/>
          </a:prstGeom>
        </p:spPr>
      </p:pic>
    </p:spTree>
    <p:extLst>
      <p:ext uri="{BB962C8B-B14F-4D97-AF65-F5344CB8AC3E}">
        <p14:creationId xmlns:p14="http://schemas.microsoft.com/office/powerpoint/2010/main" val="38343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heel(1)">
                                      <p:cBhvr>
                                        <p:cTn id="30" dur="2000"/>
                                        <p:tgtEl>
                                          <p:spTgt spid="33"/>
                                        </p:tgtEl>
                                      </p:cBhvr>
                                    </p:animEffect>
                                  </p:childTnLst>
                                </p:cTn>
                              </p:par>
                              <p:par>
                                <p:cTn id="31" presetID="13" presetClass="entr" presetSubtype="16"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plus(in)">
                                      <p:cBhvr>
                                        <p:cTn id="3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827314" y="455880"/>
            <a:ext cx="10043886" cy="1938992"/>
          </a:xfrm>
          <a:prstGeom prst="rect">
            <a:avLst/>
          </a:prstGeom>
          <a:solidFill>
            <a:schemeClr val="bg1"/>
          </a:solidFill>
        </p:spPr>
        <p:txBody>
          <a:bodyPr wrap="square" rtlCol="0">
            <a:spAutoFit/>
          </a:bodyPr>
          <a:lstStyle/>
          <a:p>
            <a:pPr algn="ctr"/>
            <a:r>
              <a:rPr lang="en-US" sz="40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NHIỆM VỤ 4</a:t>
            </a:r>
          </a:p>
          <a:p>
            <a:pPr algn="ctr"/>
            <a:r>
              <a:rPr lang="vi-VN" sz="4000" b="1">
                <a:solidFill>
                  <a:srgbClr val="1F0ABC"/>
                </a:solidFill>
                <a:latin typeface="Cambria" pitchFamily="18" charset="0"/>
                <a:cs typeface="Times New Roman" pitchFamily="18" charset="0"/>
              </a:rPr>
              <a:t>Sưu tầm tài liệu về xu hướng phát triển nghề trong xã hội và thị trường lao động</a:t>
            </a:r>
            <a:endParaRPr lang="en-US" sz="4000" b="1">
              <a:ln w="10541" cmpd="sng">
                <a:solidFill>
                  <a:schemeClr val="accent1">
                    <a:shade val="88000"/>
                    <a:satMod val="110000"/>
                  </a:schemeClr>
                </a:solidFill>
                <a:prstDash val="solid"/>
              </a:ln>
              <a:solidFill>
                <a:srgbClr val="1F0ABC"/>
              </a:solidFill>
              <a:latin typeface="Cambria" pitchFamily="18" charset="0"/>
              <a:ea typeface="Tahoma" pitchFamily="34" charset="0"/>
              <a:cs typeface="Times New Roman"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856" y="2581230"/>
            <a:ext cx="5428343" cy="38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0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1: Xác định các nguồn thu thập thông tin cho việc tìm hiểu xu hướng phát triển nghề trong xã hội và thị trường lao động</a:t>
              </a:r>
              <a:endParaRPr lang="en-US" sz="2800" b="1" dirty="0">
                <a:solidFill>
                  <a:schemeClr val="bg1"/>
                </a:solidFill>
                <a:latin typeface="Cambria" pitchFamily="18" charset="0"/>
                <a:cs typeface="Arial" panose="020B0604020202020204" pitchFamily="34" charset="0"/>
              </a:endParaRPr>
            </a:p>
          </p:txBody>
        </p:sp>
      </p:grpSp>
      <p:sp>
        <p:nvSpPr>
          <p:cNvPr id="15" name="MH_Other_2"/>
          <p:cNvSpPr/>
          <p:nvPr>
            <p:custDataLst>
              <p:tags r:id="rId1"/>
            </p:custDataLst>
          </p:nvPr>
        </p:nvSpPr>
        <p:spPr bwMode="auto">
          <a:xfrm>
            <a:off x="3272720" y="1226940"/>
            <a:ext cx="822960" cy="82296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16" name="MH_Other_2"/>
          <p:cNvSpPr/>
          <p:nvPr>
            <p:custDataLst>
              <p:tags r:id="rId2"/>
            </p:custDataLst>
          </p:nvPr>
        </p:nvSpPr>
        <p:spPr bwMode="auto">
          <a:xfrm>
            <a:off x="6847043" y="1243998"/>
            <a:ext cx="914400" cy="914400"/>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S</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3"/>
            </p:custDataLst>
          </p:nvPr>
        </p:nvSpPr>
        <p:spPr bwMode="auto">
          <a:xfrm>
            <a:off x="7587091" y="1229378"/>
            <a:ext cx="914400" cy="914400"/>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Ứ</a:t>
            </a:r>
            <a:endParaRPr lang="zh-CN" altLang="en-US" sz="4500" b="1" dirty="0">
              <a:solidFill>
                <a:srgbClr val="002060"/>
              </a:solidFill>
              <a:latin typeface="UVN Bach Dang Nang" pitchFamily="18" charset="0"/>
              <a:cs typeface="+mn-ea"/>
              <a:sym typeface="+mn-lt"/>
            </a:endParaRPr>
          </a:p>
        </p:txBody>
      </p:sp>
      <p:sp>
        <p:nvSpPr>
          <p:cNvPr id="18" name="MH_Other_2"/>
          <p:cNvSpPr/>
          <p:nvPr>
            <p:custDataLst>
              <p:tags r:id="rId4"/>
            </p:custDataLst>
          </p:nvPr>
        </p:nvSpPr>
        <p:spPr bwMode="auto">
          <a:xfrm>
            <a:off x="3952998" y="1238316"/>
            <a:ext cx="822960" cy="82296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sp>
        <p:nvSpPr>
          <p:cNvPr id="19" name="MH_Other_2"/>
          <p:cNvSpPr/>
          <p:nvPr>
            <p:custDataLst>
              <p:tags r:id="rId5"/>
            </p:custDataLst>
          </p:nvPr>
        </p:nvSpPr>
        <p:spPr bwMode="auto">
          <a:xfrm>
            <a:off x="4627533" y="1229378"/>
            <a:ext cx="822960" cy="82296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Ế</a:t>
            </a:r>
            <a:endParaRPr lang="zh-CN" altLang="en-US" sz="4500" b="1" dirty="0">
              <a:solidFill>
                <a:srgbClr val="002060"/>
              </a:solidFill>
              <a:latin typeface="UVN Bach Dang Nang" pitchFamily="18" charset="0"/>
              <a:cs typeface="+mn-ea"/>
              <a:sym typeface="+mn-lt"/>
            </a:endParaRPr>
          </a:p>
        </p:txBody>
      </p:sp>
      <p:sp>
        <p:nvSpPr>
          <p:cNvPr id="20" name="MH_Other_2"/>
          <p:cNvSpPr/>
          <p:nvPr>
            <p:custDataLst>
              <p:tags r:id="rId6"/>
            </p:custDataLst>
          </p:nvPr>
        </p:nvSpPr>
        <p:spPr bwMode="auto">
          <a:xfrm>
            <a:off x="5302068" y="1220440"/>
            <a:ext cx="822960" cy="82296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P</a:t>
            </a:r>
            <a:endParaRPr lang="zh-CN" altLang="en-US" sz="4500" b="1" dirty="0">
              <a:solidFill>
                <a:srgbClr val="002060"/>
              </a:solidFill>
              <a:latin typeface="UVN Bach Dang Nang" pitchFamily="18" charset="0"/>
              <a:cs typeface="+mn-ea"/>
              <a:sym typeface="+mn-lt"/>
            </a:endParaRPr>
          </a:p>
        </p:txBody>
      </p:sp>
      <p:sp>
        <p:nvSpPr>
          <p:cNvPr id="21" name="Text Box 8"/>
          <p:cNvSpPr txBox="1">
            <a:spLocks noChangeArrowheads="1"/>
          </p:cNvSpPr>
          <p:nvPr/>
        </p:nvSpPr>
        <p:spPr bwMode="black">
          <a:xfrm>
            <a:off x="489759" y="2390506"/>
            <a:ext cx="11567885" cy="36932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50000"/>
              </a:lnSpc>
              <a:buFont typeface="Wingdings" pitchFamily="2" charset="2"/>
              <a:buChar char="Ø"/>
            </a:pPr>
            <a:r>
              <a:rPr lang="vi-VN" sz="2600" b="1">
                <a:solidFill>
                  <a:srgbClr val="002060"/>
                </a:solidFill>
                <a:latin typeface="Cambria" pitchFamily="18" charset="0"/>
                <a:cs typeface="Times New Roman" pitchFamily="18" charset="0"/>
              </a:rPr>
              <a:t>Thời gian của trò chơi: 5 phút</a:t>
            </a:r>
          </a:p>
          <a:p>
            <a:pPr marL="457200" indent="-457200" algn="just">
              <a:lnSpc>
                <a:spcPct val="150000"/>
              </a:lnSpc>
              <a:buFont typeface="Wingdings" pitchFamily="2" charset="2"/>
              <a:buChar char="Ø"/>
            </a:pPr>
            <a:r>
              <a:rPr lang="vi-VN" sz="2600" b="1">
                <a:solidFill>
                  <a:srgbClr val="002060"/>
                </a:solidFill>
                <a:latin typeface="Cambria" pitchFamily="18" charset="0"/>
                <a:cs typeface="Times New Roman" pitchFamily="18" charset="0"/>
              </a:rPr>
              <a:t>Mỗi nhóm viết lên bảng một nguồn thu thập thông tin cho việc tìm hiểu xu hướng phát triển nghề trong xã hội và thị trường lao động.</a:t>
            </a:r>
          </a:p>
          <a:p>
            <a:pPr marL="457200" indent="-457200" algn="just">
              <a:lnSpc>
                <a:spcPct val="150000"/>
              </a:lnSpc>
              <a:buFont typeface="Wingdings" pitchFamily="2" charset="2"/>
              <a:buChar char="Ø"/>
            </a:pPr>
            <a:r>
              <a:rPr lang="vi-VN" sz="2600" b="1">
                <a:solidFill>
                  <a:srgbClr val="002060"/>
                </a:solidFill>
                <a:latin typeface="Cambria" pitchFamily="18" charset="0"/>
                <a:cs typeface="Times New Roman" pitchFamily="18" charset="0"/>
              </a:rPr>
              <a:t>Mỗi HS chỉ được viết một lần, viết xong sẽ chuyển phấn cho người tiếp theo lên viết (trong nhóm không được trùng nhau).</a:t>
            </a:r>
          </a:p>
          <a:p>
            <a:pPr marL="457200" indent="-457200" algn="just">
              <a:lnSpc>
                <a:spcPct val="150000"/>
              </a:lnSpc>
              <a:buFont typeface="Wingdings" pitchFamily="2" charset="2"/>
              <a:buChar char="Ø"/>
            </a:pPr>
            <a:r>
              <a:rPr lang="vi-VN" sz="2600" b="1">
                <a:solidFill>
                  <a:srgbClr val="002060"/>
                </a:solidFill>
                <a:latin typeface="Cambria" pitchFamily="18" charset="0"/>
                <a:cs typeface="Times New Roman" pitchFamily="18" charset="0"/>
              </a:rPr>
              <a:t>Nhóm nào viết được nhiều hơn, đúng hơn sẽ giành chiến thắng.</a:t>
            </a:r>
          </a:p>
        </p:txBody>
      </p:sp>
      <p:sp>
        <p:nvSpPr>
          <p:cNvPr id="22" name="MH_Other_2"/>
          <p:cNvSpPr/>
          <p:nvPr>
            <p:custDataLst>
              <p:tags r:id="rId7"/>
            </p:custDataLst>
          </p:nvPr>
        </p:nvSpPr>
        <p:spPr bwMode="auto">
          <a:xfrm>
            <a:off x="8349245" y="1265772"/>
            <a:ext cx="914400" cy="914400"/>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C</a:t>
            </a:r>
            <a:endParaRPr lang="zh-CN" altLang="en-US" sz="4500" b="1" dirty="0">
              <a:solidFill>
                <a:srgbClr val="002060"/>
              </a:solidFill>
              <a:latin typeface="UVN Bach Dang Nang" pitchFamily="18" charset="0"/>
              <a:cs typeface="+mn-ea"/>
              <a:sym typeface="+mn-lt"/>
            </a:endParaRPr>
          </a:p>
        </p:txBody>
      </p:sp>
    </p:spTree>
    <p:extLst>
      <p:ext uri="{BB962C8B-B14F-4D97-AF65-F5344CB8AC3E}">
        <p14:creationId xmlns:p14="http://schemas.microsoft.com/office/powerpoint/2010/main" val="6040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circle(in)">
                                      <p:cBhvr>
                                        <p:cTn id="37" dur="20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circle(in)">
                                      <p:cBhvr>
                                        <p:cTn id="42" dur="2000"/>
                                        <p:tgtEl>
                                          <p:spTgt spid="2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circle(in)">
                                      <p:cBhvr>
                                        <p:cTn id="47" dur="2000"/>
                                        <p:tgtEl>
                                          <p:spTgt spid="2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1">
                                            <p:txEl>
                                              <p:pRg st="3" end="3"/>
                                            </p:txEl>
                                          </p:spTgt>
                                        </p:tgtEl>
                                        <p:attrNameLst>
                                          <p:attrName>style.visibility</p:attrName>
                                        </p:attrNameLst>
                                      </p:cBhvr>
                                      <p:to>
                                        <p:strVal val="visible"/>
                                      </p:to>
                                    </p:set>
                                    <p:animEffect transition="in" filter="circle(in)">
                                      <p:cBhvr>
                                        <p:cTn id="52"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rgbClr val="00B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en-US" sz="2800" b="1">
                  <a:solidFill>
                    <a:schemeClr val="bg1"/>
                  </a:solidFill>
                  <a:latin typeface="Cambria" pitchFamily="18" charset="0"/>
                  <a:cs typeface="Arial" panose="020B0604020202020204" pitchFamily="34" charset="0"/>
                </a:rPr>
                <a:t>C</a:t>
              </a:r>
              <a:r>
                <a:rPr lang="vi-VN" sz="2800" b="1">
                  <a:solidFill>
                    <a:schemeClr val="bg1"/>
                  </a:solidFill>
                  <a:latin typeface="Cambria" pitchFamily="18" charset="0"/>
                  <a:cs typeface="Arial" panose="020B0604020202020204" pitchFamily="34" charset="0"/>
                </a:rPr>
                <a:t>ác nguồn thu thập thông tin cho việc tìm hiểu xu hướng phát triển nghề trong xã hội và thị trường lao động</a:t>
              </a:r>
              <a:endParaRPr lang="en-US" sz="2800" b="1" dirty="0">
                <a:solidFill>
                  <a:schemeClr val="bg1"/>
                </a:solidFill>
                <a:latin typeface="Cambria" pitchFamily="18" charset="0"/>
                <a:cs typeface="Arial" panose="020B0604020202020204" pitchFamily="34" charset="0"/>
              </a:endParaRPr>
            </a:p>
          </p:txBody>
        </p:sp>
      </p:grpSp>
      <p:sp>
        <p:nvSpPr>
          <p:cNvPr id="36" name="Rounded Rectangle 35"/>
          <p:cNvSpPr/>
          <p:nvPr/>
        </p:nvSpPr>
        <p:spPr>
          <a:xfrm>
            <a:off x="754605" y="1493679"/>
            <a:ext cx="5080137"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2060"/>
                </a:solidFill>
                <a:latin typeface="Cambria" pitchFamily="18" charset="0"/>
              </a:rPr>
              <a:t>Trung tâm hướng nghiệp trong nhà trường</a:t>
            </a:r>
            <a:endParaRPr lang="en-US" sz="2100" b="1" dirty="0">
              <a:solidFill>
                <a:srgbClr val="002060"/>
              </a:solidFill>
              <a:latin typeface="Cambria" pitchFamily="18" charset="0"/>
              <a:cs typeface="Times New Roman" pitchFamily="18" charset="0"/>
            </a:endParaRPr>
          </a:p>
        </p:txBody>
      </p:sp>
      <p:sp>
        <p:nvSpPr>
          <p:cNvPr id="37" name="Rounded Rectangle 36"/>
          <p:cNvSpPr/>
          <p:nvPr/>
        </p:nvSpPr>
        <p:spPr>
          <a:xfrm>
            <a:off x="6763657" y="1493679"/>
            <a:ext cx="5126273"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Trung tâm giới thiệu việc làm</a:t>
            </a:r>
            <a:endParaRPr lang="en-US" sz="2200" b="1" dirty="0">
              <a:solidFill>
                <a:srgbClr val="002060"/>
              </a:solidFill>
              <a:latin typeface="Cambria" pitchFamily="18" charset="0"/>
              <a:cs typeface="Times New Roman" pitchFamily="18" charset="0"/>
            </a:endParaRPr>
          </a:p>
        </p:txBody>
      </p:sp>
      <p:sp>
        <p:nvSpPr>
          <p:cNvPr id="38" name="Rounded Rectangle 37"/>
          <p:cNvSpPr/>
          <p:nvPr/>
        </p:nvSpPr>
        <p:spPr>
          <a:xfrm>
            <a:off x="754606" y="3296804"/>
            <a:ext cx="5080136"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Các buổi thảo luận, trao đổi về xu hướng phát triển nghề</a:t>
            </a:r>
            <a:endParaRPr lang="en-US" sz="2200" b="1" dirty="0">
              <a:solidFill>
                <a:srgbClr val="002060"/>
              </a:solidFill>
              <a:latin typeface="Cambria" pitchFamily="18" charset="0"/>
              <a:cs typeface="Times New Roman" pitchFamily="18" charset="0"/>
            </a:endParaRPr>
          </a:p>
        </p:txBody>
      </p:sp>
      <p:sp>
        <p:nvSpPr>
          <p:cNvPr id="39" name="Rounded Rectangle 38"/>
          <p:cNvSpPr/>
          <p:nvPr/>
        </p:nvSpPr>
        <p:spPr>
          <a:xfrm>
            <a:off x="6763657" y="3296804"/>
            <a:ext cx="5126273"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Các bài báo, bài viết có nội dung liên quan đến xu hướng phát triển nghề</a:t>
            </a:r>
            <a:endParaRPr lang="en-US" sz="2200" b="1" dirty="0">
              <a:solidFill>
                <a:srgbClr val="002060"/>
              </a:solidFill>
              <a:latin typeface="Cambria" pitchFamily="18" charset="0"/>
              <a:cs typeface="Times New Roman" pitchFamily="18" charset="0"/>
            </a:endParaRPr>
          </a:p>
        </p:txBody>
      </p:sp>
      <p:sp>
        <p:nvSpPr>
          <p:cNvPr id="40" name="Rounded Rectangle 39"/>
          <p:cNvSpPr/>
          <p:nvPr/>
        </p:nvSpPr>
        <p:spPr>
          <a:xfrm>
            <a:off x="2002834" y="5061810"/>
            <a:ext cx="8113623"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Các trang web trực tuyến liên quan đến xu hướng phát triển nghề.</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17" y="1887932"/>
            <a:ext cx="1743983" cy="1792427"/>
          </a:xfrm>
          <a:prstGeom prst="rect">
            <a:avLst/>
          </a:prstGeom>
        </p:spPr>
      </p:pic>
    </p:spTree>
    <p:extLst>
      <p:ext uri="{BB962C8B-B14F-4D97-AF65-F5344CB8AC3E}">
        <p14:creationId xmlns:p14="http://schemas.microsoft.com/office/powerpoint/2010/main" val="25935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2: Thu thập và chia sẻ những thông tin về xu hướng phát triển nghề trong xã hội và thị trường lao động</a:t>
              </a:r>
              <a:endParaRPr lang="en-US" sz="2800" b="1" dirty="0">
                <a:solidFill>
                  <a:schemeClr val="bg1"/>
                </a:solidFill>
                <a:latin typeface="Cambria" pitchFamily="18" charset="0"/>
                <a:cs typeface="Arial" panose="020B0604020202020204" pitchFamily="34" charset="0"/>
              </a:endParaRPr>
            </a:p>
          </p:txBody>
        </p:sp>
      </p:grpSp>
      <p:sp>
        <p:nvSpPr>
          <p:cNvPr id="14" name="Rounded Rectangle 13"/>
          <p:cNvSpPr/>
          <p:nvPr/>
        </p:nvSpPr>
        <p:spPr>
          <a:xfrm>
            <a:off x="295043" y="4860633"/>
            <a:ext cx="4187013"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3" name="Rounded Rectangle 22"/>
          <p:cNvSpPr/>
          <p:nvPr/>
        </p:nvSpPr>
        <p:spPr>
          <a:xfrm>
            <a:off x="369993" y="2950273"/>
            <a:ext cx="3992143" cy="29626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4" name="TextBox 23"/>
          <p:cNvSpPr txBox="1"/>
          <p:nvPr/>
        </p:nvSpPr>
        <p:spPr>
          <a:xfrm>
            <a:off x="369994" y="3090649"/>
            <a:ext cx="3992142" cy="2862322"/>
          </a:xfrm>
          <a:prstGeom prst="rect">
            <a:avLst/>
          </a:prstGeom>
          <a:noFill/>
        </p:spPr>
        <p:txBody>
          <a:bodyPr wrap="square" rtlCol="0">
            <a:spAutoFit/>
          </a:bodyPr>
          <a:lstStyle/>
          <a:p>
            <a:pPr lvl="0" algn="ctr"/>
            <a:r>
              <a:rPr lang="en-US" sz="3000" b="1" i="1">
                <a:solidFill>
                  <a:srgbClr val="C00000"/>
                </a:solidFill>
                <a:latin typeface="Times New Roman" pitchFamily="18" charset="0"/>
                <a:cs typeface="Times New Roman" pitchFamily="18" charset="0"/>
              </a:rPr>
              <a:t>T</a:t>
            </a:r>
            <a:r>
              <a:rPr lang="vi-VN" sz="3000" b="1" i="1">
                <a:solidFill>
                  <a:srgbClr val="C00000"/>
                </a:solidFill>
                <a:latin typeface="Times New Roman" pitchFamily="18" charset="0"/>
                <a:cs typeface="Times New Roman" pitchFamily="18" charset="0"/>
              </a:rPr>
              <a:t>hu thập và chia sẻ những thông tin về xu hướng phát triển nghề trong xã hội và thị trường lao động theo phân công như sau</a:t>
            </a:r>
            <a:r>
              <a:rPr lang="en-US" sz="3000" b="1" i="1">
                <a:solidFill>
                  <a:srgbClr val="C00000"/>
                </a:solidFill>
                <a:latin typeface="Times New Roman" pitchFamily="18" charset="0"/>
                <a:cs typeface="Times New Roman" pitchFamily="18" charset="0"/>
              </a:rPr>
              <a:t>:</a:t>
            </a:r>
            <a:endParaRPr lang="vi-VN" sz="3000" b="1" i="1" dirty="0">
              <a:solidFill>
                <a:srgbClr val="C00000"/>
              </a:solidFill>
              <a:latin typeface="Times New Roman" pitchFamily="18" charset="0"/>
              <a:ea typeface="Nixie One"/>
              <a:cs typeface="Times New Roman" pitchFamily="18" charset="0"/>
              <a:sym typeface="Nixie One"/>
            </a:endParaRPr>
          </a:p>
        </p:txBody>
      </p:sp>
      <p:sp>
        <p:nvSpPr>
          <p:cNvPr id="26" name="Rectangle 25"/>
          <p:cNvSpPr/>
          <p:nvPr/>
        </p:nvSpPr>
        <p:spPr>
          <a:xfrm>
            <a:off x="6605903" y="1625589"/>
            <a:ext cx="5355772" cy="69563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Các nghề mới xuất hiện</a:t>
            </a:r>
          </a:p>
        </p:txBody>
      </p:sp>
      <p:sp>
        <p:nvSpPr>
          <p:cNvPr id="27" name="Rounded Rectangle 26"/>
          <p:cNvSpPr/>
          <p:nvPr/>
        </p:nvSpPr>
        <p:spPr>
          <a:xfrm>
            <a:off x="4921127" y="1678821"/>
            <a:ext cx="1609827" cy="48167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Cambria" pitchFamily="18" charset="0"/>
                <a:cs typeface="Times New Roman" pitchFamily="18" charset="0"/>
              </a:rPr>
              <a:t>Nhóm 1</a:t>
            </a:r>
          </a:p>
        </p:txBody>
      </p:sp>
      <p:sp>
        <p:nvSpPr>
          <p:cNvPr id="28" name="Rectangle 27"/>
          <p:cNvSpPr/>
          <p:nvPr/>
        </p:nvSpPr>
        <p:spPr>
          <a:xfrm>
            <a:off x="6620001" y="2561370"/>
            <a:ext cx="5355772" cy="8843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Các nghề vẫn ổn định trong những năm gần đây.</a:t>
            </a:r>
          </a:p>
        </p:txBody>
      </p:sp>
      <p:sp>
        <p:nvSpPr>
          <p:cNvPr id="29" name="Rounded Rectangle 28"/>
          <p:cNvSpPr/>
          <p:nvPr/>
        </p:nvSpPr>
        <p:spPr>
          <a:xfrm>
            <a:off x="4935225" y="2672658"/>
            <a:ext cx="1609827" cy="612381"/>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Cambria" pitchFamily="18" charset="0"/>
                <a:cs typeface="Times New Roman" pitchFamily="18" charset="0"/>
              </a:rPr>
              <a:t>Nhóm 2</a:t>
            </a:r>
          </a:p>
        </p:txBody>
      </p:sp>
      <p:sp>
        <p:nvSpPr>
          <p:cNvPr id="30" name="Rectangle 29"/>
          <p:cNvSpPr/>
          <p:nvPr/>
        </p:nvSpPr>
        <p:spPr>
          <a:xfrm>
            <a:off x="6650873" y="3636607"/>
            <a:ext cx="5355772" cy="77310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Các nghề đang giảm số lượng lao động</a:t>
            </a:r>
          </a:p>
        </p:txBody>
      </p:sp>
      <p:sp>
        <p:nvSpPr>
          <p:cNvPr id="31" name="Rounded Rectangle 30"/>
          <p:cNvSpPr/>
          <p:nvPr/>
        </p:nvSpPr>
        <p:spPr>
          <a:xfrm>
            <a:off x="4966097" y="3795991"/>
            <a:ext cx="1609827" cy="452997"/>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Cambria" pitchFamily="18" charset="0"/>
                <a:cs typeface="Times New Roman" pitchFamily="18" charset="0"/>
              </a:rPr>
              <a:t>Nhóm 3</a:t>
            </a:r>
          </a:p>
        </p:txBody>
      </p:sp>
      <p:sp>
        <p:nvSpPr>
          <p:cNvPr id="32" name="Rectangle 31"/>
          <p:cNvSpPr/>
          <p:nvPr/>
        </p:nvSpPr>
        <p:spPr>
          <a:xfrm>
            <a:off x="6664971" y="4591804"/>
            <a:ext cx="5355772" cy="8843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Các nghề thu hút nhiều nhân lực lao động và giới trẻ hiện nay</a:t>
            </a:r>
          </a:p>
        </p:txBody>
      </p:sp>
      <p:sp>
        <p:nvSpPr>
          <p:cNvPr id="33" name="Rounded Rectangle 32"/>
          <p:cNvSpPr/>
          <p:nvPr/>
        </p:nvSpPr>
        <p:spPr>
          <a:xfrm>
            <a:off x="4980195" y="4703092"/>
            <a:ext cx="1609827" cy="612381"/>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Cambria" pitchFamily="18" charset="0"/>
                <a:cs typeface="Times New Roman" pitchFamily="18" charset="0"/>
              </a:rPr>
              <a:t>Nhóm 4</a:t>
            </a:r>
          </a:p>
        </p:txBody>
      </p:sp>
      <p:sp>
        <p:nvSpPr>
          <p:cNvPr id="34" name="Rectangle 33"/>
          <p:cNvSpPr/>
          <p:nvPr/>
        </p:nvSpPr>
        <p:spPr>
          <a:xfrm>
            <a:off x="6697451" y="5639644"/>
            <a:ext cx="5355772" cy="8843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Các lĩnh vực lao động có nh</a:t>
            </a:r>
            <a:r>
              <a:rPr lang="en-US" sz="2000" b="1">
                <a:solidFill>
                  <a:srgbClr val="002060"/>
                </a:solidFill>
                <a:latin typeface="Cambria" pitchFamily="18" charset="0"/>
                <a:cs typeface="Times New Roman" pitchFamily="18" charset="0"/>
              </a:rPr>
              <a:t>u</a:t>
            </a:r>
            <a:r>
              <a:rPr lang="vi-VN" sz="2000" b="1">
                <a:solidFill>
                  <a:srgbClr val="002060"/>
                </a:solidFill>
                <a:latin typeface="Cambria" pitchFamily="18" charset="0"/>
                <a:cs typeface="Times New Roman" pitchFamily="18" charset="0"/>
              </a:rPr>
              <a:t> cầu tăng lên trong xã hội.</a:t>
            </a:r>
          </a:p>
        </p:txBody>
      </p:sp>
      <p:sp>
        <p:nvSpPr>
          <p:cNvPr id="35" name="Rounded Rectangle 34"/>
          <p:cNvSpPr/>
          <p:nvPr/>
        </p:nvSpPr>
        <p:spPr>
          <a:xfrm>
            <a:off x="5012675" y="5750932"/>
            <a:ext cx="1609827" cy="612381"/>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C00000"/>
                </a:solidFill>
                <a:latin typeface="Cambria" pitchFamily="18" charset="0"/>
                <a:cs typeface="Times New Roman" pitchFamily="18" charset="0"/>
              </a:rPr>
              <a:t>Nhóm 5</a:t>
            </a:r>
          </a:p>
        </p:txBody>
      </p:sp>
      <p:pic>
        <p:nvPicPr>
          <p:cNvPr id="13"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495" y="1404652"/>
            <a:ext cx="2384110" cy="168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0-#ppt_w/2"/>
                                          </p:val>
                                        </p:tav>
                                        <p:tav tm="100000">
                                          <p:val>
                                            <p:strVal val="#ppt_x"/>
                                          </p:val>
                                        </p:tav>
                                      </p:tavLst>
                                    </p:anim>
                                    <p:anim calcmode="lin" valueType="num">
                                      <p:cBhvr additive="base">
                                        <p:cTn id="6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0-#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0-#ppt_w/2"/>
                                          </p:val>
                                        </p:tav>
                                        <p:tav tm="100000">
                                          <p:val>
                                            <p:strVal val="#ppt_x"/>
                                          </p:val>
                                        </p:tav>
                                      </p:tavLst>
                                    </p:anim>
                                    <p:anim calcmode="lin" valueType="num">
                                      <p:cBhvr additive="base">
                                        <p:cTn id="77" dur="500" fill="hold"/>
                                        <p:tgtEl>
                                          <p:spTgt spid="34"/>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52" y="140841"/>
            <a:ext cx="11438619" cy="1063857"/>
          </a:xfrm>
          <a:prstGeom prst="rect">
            <a:avLst/>
          </a:prstGeom>
        </p:spPr>
      </p:pic>
      <p:sp>
        <p:nvSpPr>
          <p:cNvPr id="24" name="TextBox 23">
            <a:extLst>
              <a:ext uri="{FF2B5EF4-FFF2-40B4-BE49-F238E27FC236}">
                <a16:creationId xmlns:a16="http://schemas.microsoft.com/office/drawing/2014/main" id="{23E28E47-60F9-423C-B866-1FA8E553999F}"/>
              </a:ext>
            </a:extLst>
          </p:cNvPr>
          <p:cNvSpPr txBox="1"/>
          <p:nvPr/>
        </p:nvSpPr>
        <p:spPr>
          <a:xfrm>
            <a:off x="1111225" y="411159"/>
            <a:ext cx="9771473" cy="523220"/>
          </a:xfrm>
          <a:prstGeom prst="rect">
            <a:avLst/>
          </a:prstGeom>
          <a:noFill/>
        </p:spPr>
        <p:txBody>
          <a:bodyPr wrap="square" rtlCol="0">
            <a:spAutoFit/>
          </a:bodyPr>
          <a:lstStyle/>
          <a:p>
            <a:pPr lvl="0" algn="ctr">
              <a:defRPr/>
            </a:pPr>
            <a:r>
              <a:rPr lang="vi-VN" sz="2800" b="1">
                <a:solidFill>
                  <a:srgbClr val="FF0000"/>
                </a:solidFill>
                <a:latin typeface="Cambria" pitchFamily="18" charset="0"/>
                <a:cs typeface="Times New Roman" pitchFamily="18" charset="0"/>
              </a:rPr>
              <a:t>Các nghề mới xuất hiện</a:t>
            </a:r>
            <a:endParaRPr kumimoji="0" lang="x-none" sz="2800" b="1" i="0" u="none" strike="noStrike" kern="1200" cap="none" spc="0" normalizeH="0" baseline="0" noProof="0" dirty="0">
              <a:ln>
                <a:noFill/>
              </a:ln>
              <a:solidFill>
                <a:prstClr val="black"/>
              </a:solidFill>
              <a:effectLst/>
              <a:uLnTx/>
              <a:uFillTx/>
              <a:latin typeface="Cambria" pitchFamily="18" charset="0"/>
              <a:cs typeface="Times New Roman" pitchFamily="18" charset="0"/>
            </a:endParaRPr>
          </a:p>
        </p:txBody>
      </p:sp>
      <p:sp>
        <p:nvSpPr>
          <p:cNvPr id="60" name="Rounded Rectangle 59"/>
          <p:cNvSpPr/>
          <p:nvPr/>
        </p:nvSpPr>
        <p:spPr>
          <a:xfrm>
            <a:off x="2968095" y="2190351"/>
            <a:ext cx="2866709"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2060"/>
                </a:solidFill>
                <a:latin typeface="Cambria" pitchFamily="18" charset="0"/>
              </a:rPr>
              <a:t>Nhà sáng tạo</a:t>
            </a:r>
            <a:endParaRPr lang="en-US" sz="2000" b="1">
              <a:solidFill>
                <a:srgbClr val="002060"/>
              </a:solidFill>
              <a:latin typeface="Cambria" pitchFamily="18" charset="0"/>
            </a:endParaRPr>
          </a:p>
          <a:p>
            <a:pPr algn="ctr"/>
            <a:r>
              <a:rPr lang="vi-VN" sz="2000" b="1">
                <a:solidFill>
                  <a:srgbClr val="002060"/>
                </a:solidFill>
                <a:latin typeface="Cambria" pitchFamily="18" charset="0"/>
              </a:rPr>
              <a:t> nội dung</a:t>
            </a:r>
            <a:endParaRPr lang="en-US" sz="2100" b="1" dirty="0">
              <a:solidFill>
                <a:srgbClr val="002060"/>
              </a:solidFill>
              <a:latin typeface="Cambria" pitchFamily="18" charset="0"/>
              <a:cs typeface="Times New Roman" pitchFamily="18" charset="0"/>
            </a:endParaRPr>
          </a:p>
        </p:txBody>
      </p:sp>
      <p:sp>
        <p:nvSpPr>
          <p:cNvPr id="61" name="Rounded Rectangle 60"/>
          <p:cNvSpPr/>
          <p:nvPr/>
        </p:nvSpPr>
        <p:spPr>
          <a:xfrm>
            <a:off x="6045070" y="2174542"/>
            <a:ext cx="2866709"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2060"/>
                </a:solidFill>
                <a:latin typeface="Cambria" pitchFamily="18" charset="0"/>
              </a:rPr>
              <a:t>Tài xế công nghệ</a:t>
            </a:r>
            <a:endParaRPr lang="en-US" sz="2100" b="1" dirty="0">
              <a:solidFill>
                <a:srgbClr val="002060"/>
              </a:solidFill>
              <a:latin typeface="Cambria" pitchFamily="18" charset="0"/>
              <a:cs typeface="Times New Roman" pitchFamily="18" charset="0"/>
            </a:endParaRPr>
          </a:p>
        </p:txBody>
      </p:sp>
      <p:sp>
        <p:nvSpPr>
          <p:cNvPr id="62" name="Rounded Rectangle 61"/>
          <p:cNvSpPr/>
          <p:nvPr/>
        </p:nvSpPr>
        <p:spPr>
          <a:xfrm>
            <a:off x="2968095" y="3589692"/>
            <a:ext cx="2866709"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2060"/>
                </a:solidFill>
                <a:latin typeface="Cambria" pitchFamily="18" charset="0"/>
              </a:rPr>
              <a:t>Cố vấn nghề nghiệp</a:t>
            </a:r>
            <a:endParaRPr lang="en-US" sz="2100" b="1" dirty="0">
              <a:solidFill>
                <a:srgbClr val="002060"/>
              </a:solidFill>
              <a:latin typeface="Cambria" pitchFamily="18" charset="0"/>
              <a:cs typeface="Times New Roman" pitchFamily="18" charset="0"/>
            </a:endParaRPr>
          </a:p>
        </p:txBody>
      </p:sp>
      <p:sp>
        <p:nvSpPr>
          <p:cNvPr id="63" name="Rounded Rectangle 62"/>
          <p:cNvSpPr/>
          <p:nvPr/>
        </p:nvSpPr>
        <p:spPr>
          <a:xfrm>
            <a:off x="6045070" y="3573883"/>
            <a:ext cx="2866709"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2060"/>
                </a:solidFill>
                <a:latin typeface="Cambria" pitchFamily="18" charset="0"/>
              </a:rPr>
              <a:t>Trí tuệ nhân tạo </a:t>
            </a:r>
            <a:endParaRPr lang="en-US" sz="2100" b="1" dirty="0">
              <a:solidFill>
                <a:srgbClr val="002060"/>
              </a:solidFill>
              <a:latin typeface="Cambria"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459" y="4383314"/>
            <a:ext cx="3316741" cy="224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1778" y="1204698"/>
            <a:ext cx="2685135" cy="226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48" y="1204698"/>
            <a:ext cx="2954109" cy="164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52" y="4113381"/>
            <a:ext cx="24193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0-#ppt_w/2"/>
                                          </p:val>
                                        </p:tav>
                                        <p:tav tm="100000">
                                          <p:val>
                                            <p:strVal val="#ppt_x"/>
                                          </p:val>
                                        </p:tav>
                                      </p:tavLst>
                                    </p:anim>
                                    <p:anim calcmode="lin" valueType="num">
                                      <p:cBhvr additive="base">
                                        <p:cTn id="1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1+#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1+#ppt_w/2"/>
                                          </p:val>
                                        </p:tav>
                                        <p:tav tm="100000">
                                          <p:val>
                                            <p:strVal val="#ppt_x"/>
                                          </p:val>
                                        </p:tav>
                                      </p:tavLst>
                                    </p:anim>
                                    <p:anim calcmode="lin" valueType="num">
                                      <p:cBhvr additive="base">
                                        <p:cTn id="2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0-#ppt_w/2"/>
                                          </p:val>
                                        </p:tav>
                                        <p:tav tm="100000">
                                          <p:val>
                                            <p:strVal val="#ppt_x"/>
                                          </p:val>
                                        </p:tav>
                                      </p:tavLst>
                                    </p:anim>
                                    <p:anim calcmode="lin" valueType="num">
                                      <p:cBhvr additive="base">
                                        <p:cTn id="3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1+#ppt_w/2"/>
                                          </p:val>
                                        </p:tav>
                                        <p:tav tm="100000">
                                          <p:val>
                                            <p:strVal val="#ppt_x"/>
                                          </p:val>
                                        </p:tav>
                                      </p:tavLst>
                                    </p:anim>
                                    <p:anim calcmode="lin" valueType="num">
                                      <p:cBhvr additive="base">
                                        <p:cTn id="42"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52" y="140841"/>
            <a:ext cx="11438619" cy="1063857"/>
          </a:xfrm>
          <a:prstGeom prst="rect">
            <a:avLst/>
          </a:prstGeom>
        </p:spPr>
      </p:pic>
      <p:sp>
        <p:nvSpPr>
          <p:cNvPr id="24" name="TextBox 23">
            <a:extLst>
              <a:ext uri="{FF2B5EF4-FFF2-40B4-BE49-F238E27FC236}">
                <a16:creationId xmlns:a16="http://schemas.microsoft.com/office/drawing/2014/main" id="{23E28E47-60F9-423C-B866-1FA8E553999F}"/>
              </a:ext>
            </a:extLst>
          </p:cNvPr>
          <p:cNvSpPr txBox="1"/>
          <p:nvPr/>
        </p:nvSpPr>
        <p:spPr>
          <a:xfrm>
            <a:off x="1111225" y="411159"/>
            <a:ext cx="9771473" cy="523220"/>
          </a:xfrm>
          <a:prstGeom prst="rect">
            <a:avLst/>
          </a:prstGeom>
          <a:noFill/>
        </p:spPr>
        <p:txBody>
          <a:bodyPr wrap="square" rtlCol="0">
            <a:spAutoFit/>
          </a:bodyPr>
          <a:lstStyle/>
          <a:p>
            <a:pPr lvl="0" algn="ctr">
              <a:defRPr/>
            </a:pPr>
            <a:r>
              <a:rPr lang="vi-VN" sz="2800" b="1">
                <a:solidFill>
                  <a:srgbClr val="FF0000"/>
                </a:solidFill>
                <a:latin typeface="Cambria" pitchFamily="18" charset="0"/>
                <a:cs typeface="Times New Roman" pitchFamily="18" charset="0"/>
              </a:rPr>
              <a:t>Các nghề vẫn ổn định trong những năm gần đây</a:t>
            </a:r>
            <a:endParaRPr kumimoji="0" lang="x-none" sz="2800" b="1" i="0" u="none" strike="noStrike" kern="1200" cap="none" spc="0" normalizeH="0" baseline="0" noProof="0" dirty="0">
              <a:ln>
                <a:noFill/>
              </a:ln>
              <a:solidFill>
                <a:prstClr val="black"/>
              </a:solidFill>
              <a:effectLst/>
              <a:uLnTx/>
              <a:uFillTx/>
              <a:latin typeface="Cambria" pitchFamily="18" charset="0"/>
              <a:cs typeface="Times New Roman" pitchFamily="18" charset="0"/>
            </a:endParaRPr>
          </a:p>
        </p:txBody>
      </p:sp>
      <p:sp>
        <p:nvSpPr>
          <p:cNvPr id="12" name="Freeform 11"/>
          <p:cNvSpPr/>
          <p:nvPr/>
        </p:nvSpPr>
        <p:spPr>
          <a:xfrm>
            <a:off x="1951490" y="1625599"/>
            <a:ext cx="8781142" cy="1204686"/>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rgbClr val="002060"/>
                </a:solidFill>
                <a:latin typeface="Cambria" pitchFamily="18" charset="0"/>
              </a:rPr>
              <a:t>Những nghề mang tính cần thiết cho xã hội như: Bác sĩ, giáo viên, quân đội, kinh doanh…</a:t>
            </a:r>
            <a:endParaRPr lang="en-US" sz="2800" kern="1200">
              <a:solidFill>
                <a:srgbClr val="002060"/>
              </a:solidFill>
              <a:latin typeface="Cambria" pitchFamily="18" charset="0"/>
            </a:endParaRPr>
          </a:p>
        </p:txBody>
      </p:sp>
      <p:sp>
        <p:nvSpPr>
          <p:cNvPr id="13" name="Freeform 12"/>
          <p:cNvSpPr/>
          <p:nvPr/>
        </p:nvSpPr>
        <p:spPr>
          <a:xfrm>
            <a:off x="1951490" y="2982688"/>
            <a:ext cx="8781142" cy="1204686"/>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rgbClr val="002060"/>
                </a:solidFill>
                <a:latin typeface="Cambria" pitchFamily="18" charset="0"/>
              </a:rPr>
              <a:t>Những nghề có sẵn đối tượng lao động như: trồng trọt, chăn nuôi…</a:t>
            </a:r>
            <a:endParaRPr lang="en-US" sz="2800" kern="1200">
              <a:solidFill>
                <a:srgbClr val="002060"/>
              </a:solidFill>
              <a:latin typeface="Cambria" pitchFamily="18" charset="0"/>
            </a:endParaRPr>
          </a:p>
        </p:txBody>
      </p:sp>
      <p:sp>
        <p:nvSpPr>
          <p:cNvPr id="14" name="Freeform 13"/>
          <p:cNvSpPr/>
          <p:nvPr/>
        </p:nvSpPr>
        <p:spPr>
          <a:xfrm>
            <a:off x="1951490" y="4368805"/>
            <a:ext cx="8781142" cy="1204686"/>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rgbClr val="002060"/>
                </a:solidFill>
                <a:latin typeface="Cambria" pitchFamily="18" charset="0"/>
              </a:rPr>
              <a:t>Những nghề phục vụ nhu cầu xã hội: du lịch, nhân viên bán hàng, dịch vụ khách hàng, vận tải…</a:t>
            </a:r>
            <a:endParaRPr lang="en-US" sz="2800" kern="1200">
              <a:solidFill>
                <a:srgbClr val="002060"/>
              </a:solidFill>
              <a:latin typeface="Cambria" pitchFamily="18" charset="0"/>
            </a:endParaRPr>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246" t="5520" r="17846" b="7249"/>
          <a:stretch/>
        </p:blipFill>
        <p:spPr bwMode="auto">
          <a:xfrm>
            <a:off x="275771" y="2140859"/>
            <a:ext cx="2521493" cy="30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52" y="140841"/>
            <a:ext cx="11438619" cy="1063857"/>
          </a:xfrm>
          <a:prstGeom prst="rect">
            <a:avLst/>
          </a:prstGeom>
        </p:spPr>
      </p:pic>
      <p:sp>
        <p:nvSpPr>
          <p:cNvPr id="24" name="TextBox 23">
            <a:extLst>
              <a:ext uri="{FF2B5EF4-FFF2-40B4-BE49-F238E27FC236}">
                <a16:creationId xmlns:a16="http://schemas.microsoft.com/office/drawing/2014/main" id="{23E28E47-60F9-423C-B866-1FA8E553999F}"/>
              </a:ext>
            </a:extLst>
          </p:cNvPr>
          <p:cNvSpPr txBox="1"/>
          <p:nvPr/>
        </p:nvSpPr>
        <p:spPr>
          <a:xfrm>
            <a:off x="1111225" y="411159"/>
            <a:ext cx="9771473" cy="523220"/>
          </a:xfrm>
          <a:prstGeom prst="rect">
            <a:avLst/>
          </a:prstGeom>
          <a:noFill/>
        </p:spPr>
        <p:txBody>
          <a:bodyPr wrap="square" rtlCol="0">
            <a:spAutoFit/>
          </a:bodyPr>
          <a:lstStyle/>
          <a:p>
            <a:pPr lvl="0" algn="ctr">
              <a:defRPr/>
            </a:pPr>
            <a:r>
              <a:rPr lang="vi-VN" sz="2800" b="1">
                <a:solidFill>
                  <a:srgbClr val="FF0000"/>
                </a:solidFill>
                <a:latin typeface="Cambria" pitchFamily="18" charset="0"/>
                <a:cs typeface="Times New Roman" pitchFamily="18" charset="0"/>
              </a:rPr>
              <a:t>Các nghề đang giảm số lượng lao động</a:t>
            </a:r>
            <a:endParaRPr kumimoji="0" lang="x-none" sz="2800" b="1" i="0" u="none" strike="noStrike" kern="1200" cap="none" spc="0" normalizeH="0" baseline="0" noProof="0" dirty="0">
              <a:ln>
                <a:noFill/>
              </a:ln>
              <a:solidFill>
                <a:prstClr val="black"/>
              </a:solidFill>
              <a:effectLst/>
              <a:uLnTx/>
              <a:uFillTx/>
              <a:latin typeface="Cambria" pitchFamily="18" charset="0"/>
              <a:cs typeface="Times New Roman" pitchFamily="18" charset="0"/>
            </a:endParaRPr>
          </a:p>
        </p:txBody>
      </p:sp>
      <p:sp>
        <p:nvSpPr>
          <p:cNvPr id="12" name="Freeform 11"/>
          <p:cNvSpPr/>
          <p:nvPr/>
        </p:nvSpPr>
        <p:spPr>
          <a:xfrm>
            <a:off x="1951490" y="1625599"/>
            <a:ext cx="8781142" cy="1204686"/>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rgbClr val="002060"/>
                </a:solidFill>
                <a:latin typeface="Cambria" pitchFamily="18" charset="0"/>
              </a:rPr>
              <a:t>Công nghiệp chế biến, chế tạo ở một số ngành như dệt may, da giày</a:t>
            </a:r>
          </a:p>
        </p:txBody>
      </p:sp>
      <p:sp>
        <p:nvSpPr>
          <p:cNvPr id="13" name="Freeform 12"/>
          <p:cNvSpPr/>
          <p:nvPr/>
        </p:nvSpPr>
        <p:spPr>
          <a:xfrm>
            <a:off x="1951490" y="2982688"/>
            <a:ext cx="8781142" cy="1204686"/>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rgbClr val="002060"/>
                </a:solidFill>
                <a:latin typeface="Cambria" pitchFamily="18" charset="0"/>
              </a:rPr>
              <a:t>Sản xuất và lắp ráp linh kiện điện tử</a:t>
            </a:r>
          </a:p>
        </p:txBody>
      </p:sp>
      <p:sp>
        <p:nvSpPr>
          <p:cNvPr id="14" name="Freeform 13"/>
          <p:cNvSpPr/>
          <p:nvPr/>
        </p:nvSpPr>
        <p:spPr>
          <a:xfrm>
            <a:off x="1951490" y="4368805"/>
            <a:ext cx="8781142" cy="1204686"/>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rgbClr val="002060"/>
                </a:solidFill>
                <a:latin typeface="Cambria" pitchFamily="18" charset="0"/>
              </a:rPr>
              <a:t>Nghề chế biến gỗ</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69890"/>
            <a:ext cx="2954564" cy="3125107"/>
          </a:xfrm>
          <a:prstGeom prst="rect">
            <a:avLst/>
          </a:prstGeom>
        </p:spPr>
      </p:pic>
    </p:spTree>
    <p:extLst>
      <p:ext uri="{BB962C8B-B14F-4D97-AF65-F5344CB8AC3E}">
        <p14:creationId xmlns:p14="http://schemas.microsoft.com/office/powerpoint/2010/main" val="39265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52" y="140841"/>
            <a:ext cx="11438619" cy="1063857"/>
          </a:xfrm>
          <a:prstGeom prst="rect">
            <a:avLst/>
          </a:prstGeom>
        </p:spPr>
      </p:pic>
      <p:sp>
        <p:nvSpPr>
          <p:cNvPr id="24" name="TextBox 23">
            <a:extLst>
              <a:ext uri="{FF2B5EF4-FFF2-40B4-BE49-F238E27FC236}">
                <a16:creationId xmlns:a16="http://schemas.microsoft.com/office/drawing/2014/main" id="{23E28E47-60F9-423C-B866-1FA8E553999F}"/>
              </a:ext>
            </a:extLst>
          </p:cNvPr>
          <p:cNvSpPr txBox="1"/>
          <p:nvPr/>
        </p:nvSpPr>
        <p:spPr>
          <a:xfrm>
            <a:off x="1456324" y="195715"/>
            <a:ext cx="9771473" cy="954107"/>
          </a:xfrm>
          <a:prstGeom prst="rect">
            <a:avLst/>
          </a:prstGeom>
          <a:noFill/>
        </p:spPr>
        <p:txBody>
          <a:bodyPr wrap="square" rtlCol="0">
            <a:spAutoFit/>
          </a:bodyPr>
          <a:lstStyle/>
          <a:p>
            <a:pPr lvl="0" algn="ctr">
              <a:defRPr/>
            </a:pPr>
            <a:r>
              <a:rPr lang="vi-VN" sz="2800" b="1">
                <a:solidFill>
                  <a:srgbClr val="FF0000"/>
                </a:solidFill>
                <a:latin typeface="Cambria" pitchFamily="18" charset="0"/>
                <a:cs typeface="Times New Roman" pitchFamily="18" charset="0"/>
              </a:rPr>
              <a:t>Các nghề thu hút nhiều nhân lực lao động và giới trẻ </a:t>
            </a:r>
            <a:endParaRPr lang="en-US" sz="2800" b="1">
              <a:solidFill>
                <a:srgbClr val="FF0000"/>
              </a:solidFill>
              <a:latin typeface="Cambria" pitchFamily="18" charset="0"/>
              <a:cs typeface="Times New Roman" pitchFamily="18" charset="0"/>
            </a:endParaRPr>
          </a:p>
          <a:p>
            <a:pPr lvl="0" algn="ctr">
              <a:defRPr/>
            </a:pPr>
            <a:r>
              <a:rPr lang="vi-VN" sz="2800" b="1">
                <a:solidFill>
                  <a:srgbClr val="FF0000"/>
                </a:solidFill>
                <a:latin typeface="Cambria" pitchFamily="18" charset="0"/>
                <a:cs typeface="Times New Roman" pitchFamily="18" charset="0"/>
              </a:rPr>
              <a:t>hiện nay</a:t>
            </a:r>
            <a:endParaRPr kumimoji="0" lang="x-none" sz="2800" b="1" i="0" u="none" strike="noStrike" kern="1200" cap="none" spc="0" normalizeH="0" baseline="0" noProof="0" dirty="0">
              <a:ln>
                <a:noFill/>
              </a:ln>
              <a:solidFill>
                <a:prstClr val="black"/>
              </a:solidFill>
              <a:effectLst/>
              <a:uLnTx/>
              <a:uFillTx/>
              <a:latin typeface="Cambria" pitchFamily="18" charset="0"/>
              <a:cs typeface="Times New Roman" pitchFamily="18" charset="0"/>
            </a:endParaRPr>
          </a:p>
        </p:txBody>
      </p:sp>
      <p:sp>
        <p:nvSpPr>
          <p:cNvPr id="8" name="Rectangle 7"/>
          <p:cNvSpPr/>
          <p:nvPr/>
        </p:nvSpPr>
        <p:spPr>
          <a:xfrm>
            <a:off x="1241474" y="1691696"/>
            <a:ext cx="4825491"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q"/>
            </a:pPr>
            <a:r>
              <a:rPr lang="vi-VN" sz="2500" b="1">
                <a:solidFill>
                  <a:srgbClr val="002060"/>
                </a:solidFill>
                <a:latin typeface="Cambria" pitchFamily="18" charset="0"/>
                <a:cs typeface="Calibri" pitchFamily="34" charset="0"/>
              </a:rPr>
              <a:t>Ngôn ngữ Anh</a:t>
            </a:r>
            <a:endParaRPr lang="en-US" sz="2500" b="1">
              <a:solidFill>
                <a:srgbClr val="002060"/>
              </a:solidFill>
              <a:latin typeface="Cambria" pitchFamily="18" charset="0"/>
              <a:cs typeface="Times New Roman" pitchFamily="18" charset="0"/>
            </a:endParaRPr>
          </a:p>
        </p:txBody>
      </p:sp>
      <p:sp>
        <p:nvSpPr>
          <p:cNvPr id="9" name="Rectangle 8"/>
          <p:cNvSpPr/>
          <p:nvPr/>
        </p:nvSpPr>
        <p:spPr>
          <a:xfrm>
            <a:off x="1241474" y="2417611"/>
            <a:ext cx="4825491"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q"/>
            </a:pPr>
            <a:r>
              <a:rPr lang="vi-VN" sz="2500" b="1">
                <a:solidFill>
                  <a:srgbClr val="002060"/>
                </a:solidFill>
                <a:latin typeface="Cambria" pitchFamily="18" charset="0"/>
                <a:cs typeface="Calibri" pitchFamily="34" charset="0"/>
              </a:rPr>
              <a:t>Công nghệ thực phẩm</a:t>
            </a:r>
            <a:endParaRPr lang="en-US" sz="2500" b="1">
              <a:solidFill>
                <a:srgbClr val="002060"/>
              </a:solidFill>
              <a:latin typeface="Cambria" pitchFamily="18" charset="0"/>
              <a:cs typeface="Times New Roman" pitchFamily="18" charset="0"/>
            </a:endParaRPr>
          </a:p>
        </p:txBody>
      </p:sp>
      <p:sp>
        <p:nvSpPr>
          <p:cNvPr id="10" name="Rectangle 9"/>
          <p:cNvSpPr/>
          <p:nvPr/>
        </p:nvSpPr>
        <p:spPr>
          <a:xfrm>
            <a:off x="1241474" y="3150588"/>
            <a:ext cx="5536697"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q"/>
            </a:pPr>
            <a:r>
              <a:rPr lang="vi-VN" sz="2500" b="1">
                <a:solidFill>
                  <a:srgbClr val="002060"/>
                </a:solidFill>
                <a:latin typeface="Cambria" pitchFamily="18" charset="0"/>
                <a:cs typeface="Calibri" pitchFamily="34" charset="0"/>
              </a:rPr>
              <a:t>Ngành du lịch, quản lý khách sạn</a:t>
            </a:r>
            <a:endParaRPr lang="en-US" sz="2500" b="1">
              <a:solidFill>
                <a:srgbClr val="002060"/>
              </a:solidFill>
              <a:latin typeface="Cambria" pitchFamily="18" charset="0"/>
              <a:cs typeface="Calibri" pitchFamily="34" charset="0"/>
            </a:endParaRPr>
          </a:p>
        </p:txBody>
      </p:sp>
      <p:sp>
        <p:nvSpPr>
          <p:cNvPr id="11" name="Rectangle 10"/>
          <p:cNvSpPr/>
          <p:nvPr/>
        </p:nvSpPr>
        <p:spPr>
          <a:xfrm>
            <a:off x="1224910" y="4648030"/>
            <a:ext cx="4825491"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q"/>
            </a:pPr>
            <a:r>
              <a:rPr lang="vi-VN" sz="2500" b="1">
                <a:solidFill>
                  <a:srgbClr val="002060"/>
                </a:solidFill>
                <a:latin typeface="Cambria" pitchFamily="18" charset="0"/>
                <a:cs typeface="Calibri" pitchFamily="34" charset="0"/>
              </a:rPr>
              <a:t>Ngành tư vấn tâm lý xã hội</a:t>
            </a:r>
          </a:p>
        </p:txBody>
      </p:sp>
      <p:sp>
        <p:nvSpPr>
          <p:cNvPr id="15" name="Rectangle 14"/>
          <p:cNvSpPr/>
          <p:nvPr/>
        </p:nvSpPr>
        <p:spPr>
          <a:xfrm>
            <a:off x="1224910" y="3898172"/>
            <a:ext cx="4825491"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q"/>
            </a:pPr>
            <a:r>
              <a:rPr lang="vi-VN" sz="2500" b="1">
                <a:solidFill>
                  <a:srgbClr val="002060"/>
                </a:solidFill>
                <a:latin typeface="Cambria" pitchFamily="18" charset="0"/>
                <a:cs typeface="Calibri" pitchFamily="34" charset="0"/>
              </a:rPr>
              <a:t>Công nghệ thông tin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1" y="1672362"/>
            <a:ext cx="5445579" cy="3723550"/>
          </a:xfrm>
          <a:prstGeom prst="rect">
            <a:avLst/>
          </a:prstGeom>
        </p:spPr>
      </p:pic>
    </p:spTree>
    <p:extLst>
      <p:ext uri="{BB962C8B-B14F-4D97-AF65-F5344CB8AC3E}">
        <p14:creationId xmlns:p14="http://schemas.microsoft.com/office/powerpoint/2010/main" val="28549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30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050"/>
            <a:ext cx="11622314" cy="3170099"/>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NHIỆM VỤ 3</a:t>
            </a:r>
          </a:p>
          <a:p>
            <a:pPr algn="ctr"/>
            <a:r>
              <a:rPr lang="vi-VN" sz="5000" b="1">
                <a:solidFill>
                  <a:srgbClr val="1F0ABC"/>
                </a:solidFill>
                <a:latin typeface="Cambria" pitchFamily="18" charset="0"/>
                <a:cs typeface="Times New Roman" pitchFamily="18" charset="0"/>
              </a:rPr>
              <a:t>Giải thích ý nghĩa của việc đảm bảo an toàn và sức khỏe nghề nghiệp đối với người lao động</a:t>
            </a:r>
            <a:endParaRPr lang="en-US" sz="5000" b="1">
              <a:ln w="10541" cmpd="sng">
                <a:solidFill>
                  <a:schemeClr val="accent1">
                    <a:shade val="88000"/>
                    <a:satMod val="110000"/>
                  </a:schemeClr>
                </a:solidFill>
                <a:prstDash val="solid"/>
              </a:ln>
              <a:solidFill>
                <a:srgbClr val="1F0ABC"/>
              </a:solidFill>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40156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52" y="140841"/>
            <a:ext cx="11438619" cy="1063857"/>
          </a:xfrm>
          <a:prstGeom prst="rect">
            <a:avLst/>
          </a:prstGeom>
        </p:spPr>
      </p:pic>
      <p:sp>
        <p:nvSpPr>
          <p:cNvPr id="24" name="TextBox 23">
            <a:extLst>
              <a:ext uri="{FF2B5EF4-FFF2-40B4-BE49-F238E27FC236}">
                <a16:creationId xmlns:a16="http://schemas.microsoft.com/office/drawing/2014/main" id="{23E28E47-60F9-423C-B866-1FA8E553999F}"/>
              </a:ext>
            </a:extLst>
          </p:cNvPr>
          <p:cNvSpPr txBox="1"/>
          <p:nvPr/>
        </p:nvSpPr>
        <p:spPr>
          <a:xfrm>
            <a:off x="1456323" y="411159"/>
            <a:ext cx="9771473" cy="523220"/>
          </a:xfrm>
          <a:prstGeom prst="rect">
            <a:avLst/>
          </a:prstGeom>
          <a:noFill/>
        </p:spPr>
        <p:txBody>
          <a:bodyPr wrap="square" rtlCol="0">
            <a:spAutoFit/>
          </a:bodyPr>
          <a:lstStyle/>
          <a:p>
            <a:pPr lvl="0" algn="ctr">
              <a:defRPr/>
            </a:pPr>
            <a:r>
              <a:rPr lang="vi-VN" sz="2800" b="1">
                <a:solidFill>
                  <a:srgbClr val="FF0000"/>
                </a:solidFill>
                <a:latin typeface="Cambria" pitchFamily="18" charset="0"/>
                <a:cs typeface="Times New Roman" pitchFamily="18" charset="0"/>
              </a:rPr>
              <a:t>Các lĩnh vực lao động có nhu cầu tăng lên trong xã hội</a:t>
            </a:r>
            <a:endParaRPr kumimoji="0" lang="x-none" sz="2800" b="1" i="0" u="none" strike="noStrike" kern="1200" cap="none" spc="0" normalizeH="0" baseline="0" noProof="0" dirty="0">
              <a:ln>
                <a:noFill/>
              </a:ln>
              <a:solidFill>
                <a:prstClr val="black"/>
              </a:solidFill>
              <a:effectLst/>
              <a:uLnTx/>
              <a:uFillTx/>
              <a:latin typeface="Cambria" pitchFamily="18" charset="0"/>
              <a:cs typeface="Times New Roman" pitchFamily="18" charset="0"/>
            </a:endParaRPr>
          </a:p>
        </p:txBody>
      </p:sp>
      <p:pic>
        <p:nvPicPr>
          <p:cNvPr id="12" name="Picture 13"/>
          <p:cNvPicPr>
            <a:picLocks noChangeAspect="1"/>
          </p:cNvPicPr>
          <p:nvPr/>
        </p:nvPicPr>
        <p:blipFill>
          <a:blip r:embed="rId4"/>
          <a:srcRect/>
          <a:stretch>
            <a:fillRect/>
          </a:stretch>
        </p:blipFill>
        <p:spPr>
          <a:xfrm rot="-2157041">
            <a:off x="6156384" y="4586401"/>
            <a:ext cx="656285" cy="223137"/>
          </a:xfrm>
          <a:prstGeom prst="rect">
            <a:avLst/>
          </a:prstGeom>
        </p:spPr>
      </p:pic>
      <p:pic>
        <p:nvPicPr>
          <p:cNvPr id="13"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04632">
            <a:off x="2076706" y="3962713"/>
            <a:ext cx="517328" cy="472179"/>
          </a:xfrm>
          <a:prstGeom prst="rect">
            <a:avLst/>
          </a:prstGeom>
        </p:spPr>
      </p:pic>
      <p:grpSp>
        <p:nvGrpSpPr>
          <p:cNvPr id="14" name="Group 13"/>
          <p:cNvGrpSpPr/>
          <p:nvPr/>
        </p:nvGrpSpPr>
        <p:grpSpPr>
          <a:xfrm>
            <a:off x="1079250" y="1846646"/>
            <a:ext cx="1968188" cy="3134290"/>
            <a:chOff x="679631" y="4392737"/>
            <a:chExt cx="3936376" cy="5045092"/>
          </a:xfrm>
        </p:grpSpPr>
        <p:grpSp>
          <p:nvGrpSpPr>
            <p:cNvPr id="16" name="Group 15"/>
            <p:cNvGrpSpPr/>
            <p:nvPr/>
          </p:nvGrpSpPr>
          <p:grpSpPr>
            <a:xfrm>
              <a:off x="679631" y="4838701"/>
              <a:ext cx="3936376" cy="4599128"/>
              <a:chOff x="679631" y="4838700"/>
              <a:chExt cx="3936376" cy="4751527"/>
            </a:xfrm>
          </p:grpSpPr>
          <p:sp>
            <p:nvSpPr>
              <p:cNvPr id="20" name="Rectangle 19"/>
              <p:cNvSpPr/>
              <p:nvPr/>
            </p:nvSpPr>
            <p:spPr>
              <a:xfrm>
                <a:off x="679631" y="4838700"/>
                <a:ext cx="3816038" cy="459912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1" name="Rectangle 20"/>
              <p:cNvSpPr/>
              <p:nvPr/>
            </p:nvSpPr>
            <p:spPr>
              <a:xfrm>
                <a:off x="832030" y="4991100"/>
                <a:ext cx="3783977" cy="4599127"/>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2" name="Rectangle 21"/>
              <p:cNvSpPr/>
              <p:nvPr/>
            </p:nvSpPr>
            <p:spPr>
              <a:xfrm>
                <a:off x="987191" y="5741862"/>
                <a:ext cx="3543302" cy="3429240"/>
              </a:xfrm>
              <a:prstGeom prst="rect">
                <a:avLst/>
              </a:prstGeom>
            </p:spPr>
            <p:txBody>
              <a:bodyPr wrap="square">
                <a:spAutoFit/>
              </a:bodyPr>
              <a:lstStyle/>
              <a:p>
                <a:pPr algn="ctr"/>
                <a:r>
                  <a:rPr lang="vi-VN" sz="3200">
                    <a:solidFill>
                      <a:srgbClr val="002060"/>
                    </a:solidFill>
                    <a:latin typeface="Times New Roman" panose="02020603050405020304" pitchFamily="18" charset="0"/>
                    <a:cs typeface="Times New Roman" panose="02020603050405020304" pitchFamily="18" charset="0"/>
                  </a:rPr>
                  <a:t>Lĩnh vực công nghệ, cơ khí</a:t>
                </a:r>
                <a:endParaRPr lang="en-US" sz="3200" dirty="0">
                  <a:solidFill>
                    <a:srgbClr val="002060"/>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1911160" y="4392737"/>
              <a:ext cx="1352980" cy="1349124"/>
              <a:chOff x="1911160" y="4392737"/>
              <a:chExt cx="1352980" cy="1349124"/>
            </a:xfrm>
          </p:grpSpPr>
          <p:sp>
            <p:nvSpPr>
              <p:cNvPr id="18" name="Oval 17"/>
              <p:cNvSpPr/>
              <p:nvPr/>
            </p:nvSpPr>
            <p:spPr>
              <a:xfrm>
                <a:off x="1911160" y="4392737"/>
                <a:ext cx="1352980" cy="13491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9" name="Oval 18"/>
              <p:cNvSpPr/>
              <p:nvPr/>
            </p:nvSpPr>
            <p:spPr>
              <a:xfrm>
                <a:off x="2158498" y="4634638"/>
                <a:ext cx="905092" cy="86532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1</a:t>
                </a:r>
              </a:p>
            </p:txBody>
          </p:sp>
        </p:grpSp>
      </p:grpSp>
      <p:grpSp>
        <p:nvGrpSpPr>
          <p:cNvPr id="25" name="Group 24"/>
          <p:cNvGrpSpPr/>
          <p:nvPr/>
        </p:nvGrpSpPr>
        <p:grpSpPr>
          <a:xfrm>
            <a:off x="3165757" y="2205865"/>
            <a:ext cx="1968188" cy="3258323"/>
            <a:chOff x="4852646" y="4240337"/>
            <a:chExt cx="3936376" cy="5197492"/>
          </a:xfrm>
        </p:grpSpPr>
        <p:grpSp>
          <p:nvGrpSpPr>
            <p:cNvPr id="26" name="Group 25"/>
            <p:cNvGrpSpPr/>
            <p:nvPr/>
          </p:nvGrpSpPr>
          <p:grpSpPr>
            <a:xfrm>
              <a:off x="4852646" y="4844144"/>
              <a:ext cx="3936376" cy="4593685"/>
              <a:chOff x="679631" y="4838700"/>
              <a:chExt cx="3936376" cy="4751527"/>
            </a:xfrm>
          </p:grpSpPr>
          <p:sp>
            <p:nvSpPr>
              <p:cNvPr id="30" name="Rectangle 29"/>
              <p:cNvSpPr/>
              <p:nvPr/>
            </p:nvSpPr>
            <p:spPr>
              <a:xfrm>
                <a:off x="679631" y="4838700"/>
                <a:ext cx="3816038" cy="459912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1" name="Rectangle 30"/>
              <p:cNvSpPr/>
              <p:nvPr/>
            </p:nvSpPr>
            <p:spPr>
              <a:xfrm>
                <a:off x="832030" y="4991100"/>
                <a:ext cx="3783977" cy="4599127"/>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2" name="Rectangle 31"/>
              <p:cNvSpPr/>
              <p:nvPr/>
            </p:nvSpPr>
            <p:spPr>
              <a:xfrm>
                <a:off x="779225" y="6253342"/>
                <a:ext cx="3663638" cy="2589866"/>
              </a:xfrm>
              <a:prstGeom prst="rect">
                <a:avLst/>
              </a:prstGeom>
            </p:spPr>
            <p:txBody>
              <a:bodyPr wrap="square">
                <a:spAutoFit/>
              </a:bodyPr>
              <a:lstStyle/>
              <a:p>
                <a:pPr algn="ctr"/>
                <a:r>
                  <a:rPr lang="vi-VN" sz="3200">
                    <a:solidFill>
                      <a:srgbClr val="002060"/>
                    </a:solidFill>
                    <a:latin typeface="Times New Roman" panose="02020603050405020304" pitchFamily="18" charset="0"/>
                    <a:cs typeface="Times New Roman" panose="02020603050405020304" pitchFamily="18" charset="0"/>
                  </a:rPr>
                  <a:t>Lĩnh vực tâm lý xã hội</a:t>
                </a:r>
                <a:endParaRPr lang="en-US" sz="3200" dirty="0">
                  <a:solidFill>
                    <a:srgbClr val="002060"/>
                  </a:solidFill>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6084175" y="4240337"/>
              <a:ext cx="1352980" cy="1349124"/>
              <a:chOff x="1911160" y="4392737"/>
              <a:chExt cx="1352980" cy="1349124"/>
            </a:xfrm>
          </p:grpSpPr>
          <p:sp>
            <p:nvSpPr>
              <p:cNvPr id="28" name="Oval 27"/>
              <p:cNvSpPr/>
              <p:nvPr/>
            </p:nvSpPr>
            <p:spPr>
              <a:xfrm>
                <a:off x="1911160" y="4392737"/>
                <a:ext cx="1352980" cy="13491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9" name="Oval 28"/>
              <p:cNvSpPr/>
              <p:nvPr/>
            </p:nvSpPr>
            <p:spPr>
              <a:xfrm>
                <a:off x="2158498" y="4634638"/>
                <a:ext cx="905092" cy="86532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2</a:t>
                </a:r>
              </a:p>
            </p:txBody>
          </p:sp>
        </p:grpSp>
      </p:grpSp>
      <p:grpSp>
        <p:nvGrpSpPr>
          <p:cNvPr id="33" name="Group 32"/>
          <p:cNvGrpSpPr/>
          <p:nvPr/>
        </p:nvGrpSpPr>
        <p:grpSpPr>
          <a:xfrm>
            <a:off x="5311434" y="2795498"/>
            <a:ext cx="1908019" cy="3227170"/>
            <a:chOff x="9144000" y="4316538"/>
            <a:chExt cx="3816038" cy="5121290"/>
          </a:xfrm>
        </p:grpSpPr>
        <p:grpSp>
          <p:nvGrpSpPr>
            <p:cNvPr id="34" name="Group 33"/>
            <p:cNvGrpSpPr/>
            <p:nvPr/>
          </p:nvGrpSpPr>
          <p:grpSpPr>
            <a:xfrm>
              <a:off x="9144000" y="4914900"/>
              <a:ext cx="3816038" cy="4522928"/>
              <a:chOff x="679631" y="4838700"/>
              <a:chExt cx="3816038" cy="4751527"/>
            </a:xfrm>
          </p:grpSpPr>
          <p:sp>
            <p:nvSpPr>
              <p:cNvPr id="38" name="Rectangle 37"/>
              <p:cNvSpPr/>
              <p:nvPr/>
            </p:nvSpPr>
            <p:spPr>
              <a:xfrm>
                <a:off x="679631" y="4838700"/>
                <a:ext cx="3816038" cy="459912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9" name="Rectangle 38"/>
              <p:cNvSpPr/>
              <p:nvPr/>
            </p:nvSpPr>
            <p:spPr>
              <a:xfrm>
                <a:off x="832030" y="4991100"/>
                <a:ext cx="3663639" cy="4599127"/>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0" name="Rectangle 39"/>
              <p:cNvSpPr/>
              <p:nvPr/>
            </p:nvSpPr>
            <p:spPr>
              <a:xfrm>
                <a:off x="985189" y="6122332"/>
                <a:ext cx="3357322" cy="2616837"/>
              </a:xfrm>
              <a:prstGeom prst="rect">
                <a:avLst/>
              </a:prstGeom>
            </p:spPr>
            <p:txBody>
              <a:bodyPr wrap="square">
                <a:spAutoFit/>
              </a:bodyPr>
              <a:lstStyle/>
              <a:p>
                <a:pPr algn="ctr"/>
                <a:r>
                  <a:rPr lang="en-US" sz="3200">
                    <a:solidFill>
                      <a:srgbClr val="002060"/>
                    </a:solidFill>
                    <a:latin typeface="Times New Roman" panose="02020603050405020304" pitchFamily="18" charset="0"/>
                    <a:cs typeface="Times New Roman" panose="02020603050405020304" pitchFamily="18" charset="0"/>
                  </a:rPr>
                  <a:t>Lĩnh vực kinh doanh</a:t>
                </a:r>
                <a:endParaRPr lang="en-US" sz="3200" dirty="0">
                  <a:solidFill>
                    <a:srgbClr val="002060"/>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10321884" y="4316538"/>
              <a:ext cx="1352980" cy="1349124"/>
              <a:chOff x="1911160" y="4392737"/>
              <a:chExt cx="1352980" cy="1349124"/>
            </a:xfrm>
          </p:grpSpPr>
          <p:sp>
            <p:nvSpPr>
              <p:cNvPr id="36" name="Oval 35"/>
              <p:cNvSpPr/>
              <p:nvPr/>
            </p:nvSpPr>
            <p:spPr>
              <a:xfrm>
                <a:off x="1911160" y="4392737"/>
                <a:ext cx="1352980" cy="13491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7" name="Oval 36"/>
              <p:cNvSpPr/>
              <p:nvPr/>
            </p:nvSpPr>
            <p:spPr>
              <a:xfrm>
                <a:off x="2158498" y="4634638"/>
                <a:ext cx="905092" cy="86532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3</a:t>
                </a:r>
              </a:p>
            </p:txBody>
          </p:sp>
        </p:grpSp>
      </p:grpSp>
      <p:grpSp>
        <p:nvGrpSpPr>
          <p:cNvPr id="41" name="Group 40"/>
          <p:cNvGrpSpPr/>
          <p:nvPr/>
        </p:nvGrpSpPr>
        <p:grpSpPr>
          <a:xfrm>
            <a:off x="7381848" y="3288974"/>
            <a:ext cx="2202231" cy="3067523"/>
            <a:chOff x="13284824" y="4316538"/>
            <a:chExt cx="4404461" cy="5121290"/>
          </a:xfrm>
        </p:grpSpPr>
        <p:grpSp>
          <p:nvGrpSpPr>
            <p:cNvPr id="42" name="Group 41"/>
            <p:cNvGrpSpPr/>
            <p:nvPr/>
          </p:nvGrpSpPr>
          <p:grpSpPr>
            <a:xfrm>
              <a:off x="13284824" y="4914900"/>
              <a:ext cx="4404461" cy="4522928"/>
              <a:chOff x="679631" y="4838700"/>
              <a:chExt cx="4015775" cy="4751527"/>
            </a:xfrm>
          </p:grpSpPr>
          <p:sp>
            <p:nvSpPr>
              <p:cNvPr id="46" name="Rectangle 45"/>
              <p:cNvSpPr/>
              <p:nvPr/>
            </p:nvSpPr>
            <p:spPr>
              <a:xfrm>
                <a:off x="679631" y="4838700"/>
                <a:ext cx="3816038" cy="459912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7" name="Rectangle 46"/>
              <p:cNvSpPr/>
              <p:nvPr/>
            </p:nvSpPr>
            <p:spPr>
              <a:xfrm>
                <a:off x="832030" y="4991100"/>
                <a:ext cx="3783977" cy="4599127"/>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8" name="Rectangle 47"/>
              <p:cNvSpPr/>
              <p:nvPr/>
            </p:nvSpPr>
            <p:spPr>
              <a:xfrm>
                <a:off x="759030" y="5665663"/>
                <a:ext cx="3936376" cy="2753029"/>
              </a:xfrm>
              <a:prstGeom prst="rect">
                <a:avLst/>
              </a:prstGeom>
            </p:spPr>
            <p:txBody>
              <a:bodyPr wrap="square">
                <a:spAutoFit/>
              </a:bodyPr>
              <a:lstStyle/>
              <a:p>
                <a:pPr algn="ctr"/>
                <a:r>
                  <a:rPr lang="vi-VN" sz="3200">
                    <a:solidFill>
                      <a:srgbClr val="002060"/>
                    </a:solidFill>
                    <a:latin typeface="Times New Roman" panose="02020603050405020304" pitchFamily="18" charset="0"/>
                    <a:cs typeface="Times New Roman" panose="02020603050405020304" pitchFamily="18" charset="0"/>
                  </a:rPr>
                  <a:t>Lĩnh vực xuất khẩu lao động</a:t>
                </a:r>
                <a:endParaRPr lang="en-US" sz="3200" dirty="0">
                  <a:solidFill>
                    <a:srgbClr val="00206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14850597" y="4316538"/>
              <a:ext cx="1352980" cy="1349124"/>
              <a:chOff x="1911160" y="4392737"/>
              <a:chExt cx="1352980" cy="1349124"/>
            </a:xfrm>
          </p:grpSpPr>
          <p:sp>
            <p:nvSpPr>
              <p:cNvPr id="44" name="Oval 43"/>
              <p:cNvSpPr/>
              <p:nvPr/>
            </p:nvSpPr>
            <p:spPr>
              <a:xfrm>
                <a:off x="1911160" y="4392737"/>
                <a:ext cx="1352980" cy="13491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45" name="Oval 44"/>
              <p:cNvSpPr/>
              <p:nvPr/>
            </p:nvSpPr>
            <p:spPr>
              <a:xfrm>
                <a:off x="2158498" y="4634638"/>
                <a:ext cx="905092" cy="86532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4</a:t>
                </a:r>
              </a:p>
            </p:txBody>
          </p:sp>
        </p:grpSp>
      </p:gr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514" y="1522480"/>
            <a:ext cx="4426857" cy="1845475"/>
          </a:xfrm>
          <a:prstGeom prst="rect">
            <a:avLst/>
          </a:prstGeom>
        </p:spPr>
      </p:pic>
    </p:spTree>
    <p:extLst>
      <p:ext uri="{BB962C8B-B14F-4D97-AF65-F5344CB8AC3E}">
        <p14:creationId xmlns:p14="http://schemas.microsoft.com/office/powerpoint/2010/main" val="16167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03BC0B-854F-7A1B-9B8D-18028E88ADDB}"/>
              </a:ext>
            </a:extLst>
          </p:cNvPr>
          <p:cNvGrpSpPr/>
          <p:nvPr/>
        </p:nvGrpSpPr>
        <p:grpSpPr>
          <a:xfrm>
            <a:off x="217714" y="0"/>
            <a:ext cx="11814628" cy="696685"/>
            <a:chOff x="4283090" y="84189"/>
            <a:chExt cx="8131142" cy="1161238"/>
          </a:xfrm>
          <a:solidFill>
            <a:schemeClr val="accent2">
              <a:lumMod val="75000"/>
            </a:schemeClr>
          </a:solidFill>
        </p:grpSpPr>
        <p:sp>
          <p:nvSpPr>
            <p:cNvPr id="12" name="Round Same Side Corner Rectangle 11">
              <a:extLst>
                <a:ext uri="{FF2B5EF4-FFF2-40B4-BE49-F238E27FC236}">
                  <a16:creationId xmlns:a16="http://schemas.microsoft.com/office/drawing/2014/main" id="{14A6A6D3-0AE1-A5C2-A781-174738B3CAAC}"/>
                </a:ext>
              </a:extLst>
            </p:cNvPr>
            <p:cNvSpPr/>
            <p:nvPr/>
          </p:nvSpPr>
          <p:spPr>
            <a:xfrm flipV="1">
              <a:off x="4283090" y="84189"/>
              <a:ext cx="8131142" cy="1161238"/>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3" name="TextBox 12">
              <a:extLst>
                <a:ext uri="{FF2B5EF4-FFF2-40B4-BE49-F238E27FC236}">
                  <a16:creationId xmlns:a16="http://schemas.microsoft.com/office/drawing/2014/main" id="{1DB3E993-271F-4AEA-00C8-AE8B066BA10E}"/>
                </a:ext>
              </a:extLst>
            </p:cNvPr>
            <p:cNvSpPr txBox="1"/>
            <p:nvPr/>
          </p:nvSpPr>
          <p:spPr>
            <a:xfrm>
              <a:off x="4372992" y="156075"/>
              <a:ext cx="7951339" cy="872106"/>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a:t>
              </a:r>
              <a:r>
                <a:rPr lang="en-US" sz="2800" b="1">
                  <a:solidFill>
                    <a:schemeClr val="bg1"/>
                  </a:solidFill>
                  <a:latin typeface="Cambria" pitchFamily="18" charset="0"/>
                  <a:cs typeface="Arial" panose="020B0604020202020204" pitchFamily="34" charset="0"/>
                </a:rPr>
                <a:t>1</a:t>
              </a:r>
              <a:endParaRPr lang="en-US" sz="2800" b="1" dirty="0">
                <a:solidFill>
                  <a:schemeClr val="bg1"/>
                </a:solidFill>
                <a:latin typeface="Cambria" pitchFamily="18" charset="0"/>
                <a:cs typeface="Arial" panose="020B0604020202020204" pitchFamily="34" charset="0"/>
              </a:endParaRPr>
            </a:p>
          </p:txBody>
        </p:sp>
      </p:grpSp>
      <p:sp>
        <p:nvSpPr>
          <p:cNvPr id="10" name="Rounded Rectangle 9"/>
          <p:cNvSpPr/>
          <p:nvPr/>
        </p:nvSpPr>
        <p:spPr>
          <a:xfrm>
            <a:off x="5741343" y="4210867"/>
            <a:ext cx="5668637"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14" name="Rounded Rectangle 13"/>
          <p:cNvSpPr/>
          <p:nvPr/>
        </p:nvSpPr>
        <p:spPr>
          <a:xfrm>
            <a:off x="5799509" y="1792450"/>
            <a:ext cx="5473233"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5" name="TextBox 14"/>
          <p:cNvSpPr txBox="1"/>
          <p:nvPr/>
        </p:nvSpPr>
        <p:spPr>
          <a:xfrm>
            <a:off x="5858579" y="2416966"/>
            <a:ext cx="5355091" cy="2785378"/>
          </a:xfrm>
          <a:prstGeom prst="rect">
            <a:avLst/>
          </a:prstGeom>
          <a:noFill/>
        </p:spPr>
        <p:txBody>
          <a:bodyPr wrap="square" rtlCol="0">
            <a:spAutoFit/>
          </a:bodyPr>
          <a:lstStyle/>
          <a:p>
            <a:pPr lvl="0" algn="ctr"/>
            <a:r>
              <a:rPr lang="vi-VN" sz="3500" b="1" i="1">
                <a:solidFill>
                  <a:srgbClr val="C00000"/>
                </a:solidFill>
                <a:latin typeface="Times New Roman" pitchFamily="18" charset="0"/>
                <a:cs typeface="Times New Roman" pitchFamily="18" charset="0"/>
              </a:rPr>
              <a:t>Em hãy trình bày những việc cần làm để đảm bảo an toàn và sức khỏe nghề nghiệp đối với người lao động</a:t>
            </a:r>
            <a:endParaRPr lang="vi-VN" sz="3500" b="1" i="1" dirty="0">
              <a:solidFill>
                <a:srgbClr val="C00000"/>
              </a:solidFill>
              <a:latin typeface="Times New Roman" pitchFamily="18" charset="0"/>
              <a:ea typeface="Nixie One"/>
              <a:cs typeface="Times New Roman" pitchFamily="18" charset="0"/>
              <a:sym typeface="Nixie One"/>
            </a:endParaRPr>
          </a:p>
        </p:txBody>
      </p:sp>
      <p:sp>
        <p:nvSpPr>
          <p:cNvPr id="19" name="Rounded Rectangle 18"/>
          <p:cNvSpPr/>
          <p:nvPr/>
        </p:nvSpPr>
        <p:spPr>
          <a:xfrm>
            <a:off x="5882721" y="1684411"/>
            <a:ext cx="5223599"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chung</a:t>
            </a:r>
          </a:p>
        </p:txBody>
      </p:sp>
      <p:pic>
        <p:nvPicPr>
          <p:cNvPr id="21"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03" y="896410"/>
            <a:ext cx="3366525" cy="2380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78" y="3703291"/>
            <a:ext cx="3627774" cy="2515072"/>
          </a:xfrm>
          <a:prstGeom prst="rect">
            <a:avLst/>
          </a:prstGeom>
        </p:spPr>
      </p:pic>
    </p:spTree>
    <p:extLst>
      <p:ext uri="{BB962C8B-B14F-4D97-AF65-F5344CB8AC3E}">
        <p14:creationId xmlns:p14="http://schemas.microsoft.com/office/powerpoint/2010/main" val="35774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48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03BC0B-854F-7A1B-9B8D-18028E88ADDB}"/>
              </a:ext>
            </a:extLst>
          </p:cNvPr>
          <p:cNvGrpSpPr/>
          <p:nvPr/>
        </p:nvGrpSpPr>
        <p:grpSpPr>
          <a:xfrm>
            <a:off x="217714" y="0"/>
            <a:ext cx="11814628" cy="696685"/>
            <a:chOff x="4283090" y="84189"/>
            <a:chExt cx="8131142" cy="1161238"/>
          </a:xfrm>
          <a:solidFill>
            <a:schemeClr val="accent2">
              <a:lumMod val="75000"/>
            </a:schemeClr>
          </a:solidFill>
        </p:grpSpPr>
        <p:sp>
          <p:nvSpPr>
            <p:cNvPr id="12" name="Round Same Side Corner Rectangle 11">
              <a:extLst>
                <a:ext uri="{FF2B5EF4-FFF2-40B4-BE49-F238E27FC236}">
                  <a16:creationId xmlns:a16="http://schemas.microsoft.com/office/drawing/2014/main" id="{14A6A6D3-0AE1-A5C2-A781-174738B3CAAC}"/>
                </a:ext>
              </a:extLst>
            </p:cNvPr>
            <p:cNvSpPr/>
            <p:nvPr/>
          </p:nvSpPr>
          <p:spPr>
            <a:xfrm flipV="1">
              <a:off x="4283090" y="84189"/>
              <a:ext cx="8131142" cy="1161238"/>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3" name="TextBox 12">
              <a:extLst>
                <a:ext uri="{FF2B5EF4-FFF2-40B4-BE49-F238E27FC236}">
                  <a16:creationId xmlns:a16="http://schemas.microsoft.com/office/drawing/2014/main" id="{1DB3E993-271F-4AEA-00C8-AE8B066BA10E}"/>
                </a:ext>
              </a:extLst>
            </p:cNvPr>
            <p:cNvSpPr txBox="1"/>
            <p:nvPr/>
          </p:nvSpPr>
          <p:spPr>
            <a:xfrm>
              <a:off x="4372992" y="156075"/>
              <a:ext cx="7951339" cy="872106"/>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a:t>
              </a:r>
              <a:r>
                <a:rPr lang="en-US" sz="2800" b="1">
                  <a:solidFill>
                    <a:schemeClr val="bg1"/>
                  </a:solidFill>
                  <a:latin typeface="Cambria" pitchFamily="18" charset="0"/>
                  <a:cs typeface="Arial" panose="020B0604020202020204" pitchFamily="34" charset="0"/>
                </a:rPr>
                <a:t>1</a:t>
              </a:r>
              <a:endParaRPr lang="en-US" sz="2800" b="1" dirty="0">
                <a:solidFill>
                  <a:schemeClr val="bg1"/>
                </a:solidFill>
                <a:latin typeface="Cambria" pitchFamily="18" charset="0"/>
                <a:cs typeface="Arial" panose="020B0604020202020204" pitchFamily="34" charset="0"/>
              </a:endParaRPr>
            </a:p>
          </p:txBody>
        </p:sp>
      </p:grpSp>
      <p:sp>
        <p:nvSpPr>
          <p:cNvPr id="27" name="Rounded Rectangle 26"/>
          <p:cNvSpPr/>
          <p:nvPr/>
        </p:nvSpPr>
        <p:spPr>
          <a:xfrm>
            <a:off x="145144" y="4271797"/>
            <a:ext cx="490582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8" name="Rounded Rectangle 27"/>
          <p:cNvSpPr/>
          <p:nvPr/>
        </p:nvSpPr>
        <p:spPr>
          <a:xfrm>
            <a:off x="232338" y="1476016"/>
            <a:ext cx="4775091" cy="390878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9" name="TextBox 28"/>
          <p:cNvSpPr txBox="1"/>
          <p:nvPr/>
        </p:nvSpPr>
        <p:spPr>
          <a:xfrm>
            <a:off x="262380" y="2202130"/>
            <a:ext cx="4716023" cy="2785378"/>
          </a:xfrm>
          <a:prstGeom prst="rect">
            <a:avLst/>
          </a:prstGeom>
          <a:noFill/>
        </p:spPr>
        <p:txBody>
          <a:bodyPr wrap="square" rtlCol="0">
            <a:spAutoFit/>
          </a:bodyPr>
          <a:lstStyle/>
          <a:p>
            <a:pPr lvl="0" algn="ctr"/>
            <a:r>
              <a:rPr lang="vi-VN" sz="3500" b="1" i="1">
                <a:solidFill>
                  <a:srgbClr val="C00000"/>
                </a:solidFill>
                <a:latin typeface="Times New Roman" pitchFamily="18" charset="0"/>
                <a:cs typeface="Times New Roman" pitchFamily="18" charset="0"/>
              </a:rPr>
              <a:t>Hãy thảo luận và lí giải những yêu cầu để đảm bảo an toàn và sức khỏe của người lao động theo sự phân công sau:</a:t>
            </a:r>
            <a:endParaRPr lang="vi-VN" sz="3500" b="1" i="1" dirty="0">
              <a:solidFill>
                <a:srgbClr val="C00000"/>
              </a:solidFill>
              <a:latin typeface="Times New Roman" pitchFamily="18" charset="0"/>
              <a:ea typeface="Nixie One"/>
              <a:cs typeface="Times New Roman" pitchFamily="18" charset="0"/>
              <a:sym typeface="Nixie One"/>
            </a:endParaRPr>
          </a:p>
        </p:txBody>
      </p:sp>
      <p:sp>
        <p:nvSpPr>
          <p:cNvPr id="30" name="Rounded Rectangle 29"/>
          <p:cNvSpPr/>
          <p:nvPr/>
        </p:nvSpPr>
        <p:spPr>
          <a:xfrm>
            <a:off x="359093" y="1367977"/>
            <a:ext cx="4430622"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riêng</a:t>
            </a:r>
          </a:p>
        </p:txBody>
      </p:sp>
      <p:sp>
        <p:nvSpPr>
          <p:cNvPr id="31" name="Rectangle 30"/>
          <p:cNvSpPr/>
          <p:nvPr/>
        </p:nvSpPr>
        <p:spPr>
          <a:xfrm>
            <a:off x="6545943" y="873232"/>
            <a:ext cx="5355772" cy="133294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Thời gian làm việc của người lái xe ô tô không được lái xe liên tục quá 4 giờ</a:t>
            </a:r>
          </a:p>
        </p:txBody>
      </p:sp>
      <p:sp>
        <p:nvSpPr>
          <p:cNvPr id="36" name="Rounded Rectangle 35"/>
          <p:cNvSpPr/>
          <p:nvPr/>
        </p:nvSpPr>
        <p:spPr>
          <a:xfrm>
            <a:off x="5276646" y="1161063"/>
            <a:ext cx="1194347"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1,2</a:t>
            </a:r>
          </a:p>
        </p:txBody>
      </p:sp>
      <p:sp>
        <p:nvSpPr>
          <p:cNvPr id="39" name="Rectangle 38"/>
          <p:cNvSpPr/>
          <p:nvPr/>
        </p:nvSpPr>
        <p:spPr>
          <a:xfrm>
            <a:off x="6545943" y="2336803"/>
            <a:ext cx="5355772" cy="133294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Hằng năm, người sử dụng lao động phải tổ chức khám sức khỏe định kì cho người lao động, kể cả người học nghề, thực tập nghề.</a:t>
            </a:r>
          </a:p>
        </p:txBody>
      </p:sp>
      <p:sp>
        <p:nvSpPr>
          <p:cNvPr id="40" name="Rounded Rectangle 39"/>
          <p:cNvSpPr/>
          <p:nvPr/>
        </p:nvSpPr>
        <p:spPr>
          <a:xfrm>
            <a:off x="5276646" y="2624634"/>
            <a:ext cx="1194347"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3,4</a:t>
            </a:r>
          </a:p>
        </p:txBody>
      </p:sp>
      <p:sp>
        <p:nvSpPr>
          <p:cNvPr id="41" name="Rectangle 40"/>
          <p:cNvSpPr/>
          <p:nvPr/>
        </p:nvSpPr>
        <p:spPr>
          <a:xfrm>
            <a:off x="6545943" y="3798004"/>
            <a:ext cx="5355772" cy="133294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Người sử dụng lao động phải đảm bảo nơi làm việc đạt yêu cầu về không gian, độ ẩm, tiếng ồn</a:t>
            </a:r>
          </a:p>
        </p:txBody>
      </p:sp>
      <p:sp>
        <p:nvSpPr>
          <p:cNvPr id="42" name="Rounded Rectangle 41"/>
          <p:cNvSpPr/>
          <p:nvPr/>
        </p:nvSpPr>
        <p:spPr>
          <a:xfrm>
            <a:off x="5276646" y="4085835"/>
            <a:ext cx="1194347"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5,6</a:t>
            </a:r>
          </a:p>
        </p:txBody>
      </p:sp>
      <p:sp>
        <p:nvSpPr>
          <p:cNvPr id="43" name="Rectangle 42"/>
          <p:cNvSpPr/>
          <p:nvPr/>
        </p:nvSpPr>
        <p:spPr>
          <a:xfrm>
            <a:off x="6545943" y="5290603"/>
            <a:ext cx="5355772" cy="133294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000" b="1">
                <a:solidFill>
                  <a:srgbClr val="002060"/>
                </a:solidFill>
                <a:latin typeface="Cambria" pitchFamily="18" charset="0"/>
                <a:cs typeface="Times New Roman" pitchFamily="18" charset="0"/>
              </a:rPr>
              <a:t>Người sử dụng lao động phải đảm bảo nơi làm việc đạt yêu cầu về nhiệt độ.</a:t>
            </a:r>
          </a:p>
        </p:txBody>
      </p:sp>
      <p:sp>
        <p:nvSpPr>
          <p:cNvPr id="44" name="Rounded Rectangle 43"/>
          <p:cNvSpPr/>
          <p:nvPr/>
        </p:nvSpPr>
        <p:spPr>
          <a:xfrm>
            <a:off x="5276646" y="5578434"/>
            <a:ext cx="1194347"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7,8</a:t>
            </a:r>
          </a:p>
        </p:txBody>
      </p:sp>
    </p:spTree>
    <p:extLst>
      <p:ext uri="{BB962C8B-B14F-4D97-AF65-F5344CB8AC3E}">
        <p14:creationId xmlns:p14="http://schemas.microsoft.com/office/powerpoint/2010/main" val="506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0-#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0-#ppt_w/2"/>
                                          </p:val>
                                        </p:tav>
                                        <p:tav tm="100000">
                                          <p:val>
                                            <p:strVal val="#ppt_x"/>
                                          </p:val>
                                        </p:tav>
                                      </p:tavLst>
                                    </p:anim>
                                    <p:anim calcmode="lin" valueType="num">
                                      <p:cBhvr additive="base">
                                        <p:cTn id="4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0-#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animBg="1"/>
      <p:bldP spid="31" grpId="0" animBg="1"/>
      <p:bldP spid="36" grpId="0" animBg="1"/>
      <p:bldP spid="39"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372992" y="35115"/>
              <a:ext cx="7951339" cy="1590309"/>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Những việc cần làm để đảm bảo an toàn và sức khỏe nghề nghiệp đối với người lao động</a:t>
              </a:r>
              <a:endParaRPr lang="en-US" sz="2800" b="1" dirty="0">
                <a:solidFill>
                  <a:schemeClr val="bg1"/>
                </a:solidFill>
                <a:latin typeface="Cambria" pitchFamily="18" charset="0"/>
                <a:cs typeface="Arial" panose="020B0604020202020204" pitchFamily="34" charset="0"/>
              </a:endParaRPr>
            </a:p>
          </p:txBody>
        </p:sp>
      </p:grpSp>
      <p:sp>
        <p:nvSpPr>
          <p:cNvPr id="35" name="Text Box 8"/>
          <p:cNvSpPr txBox="1">
            <a:spLocks noChangeArrowheads="1"/>
          </p:cNvSpPr>
          <p:nvPr/>
        </p:nvSpPr>
        <p:spPr bwMode="black">
          <a:xfrm>
            <a:off x="888732" y="924665"/>
            <a:ext cx="10820936" cy="55861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50000"/>
              </a:lnSpc>
              <a:buFont typeface="Wingdings" pitchFamily="2" charset="2"/>
              <a:buChar char="§"/>
            </a:pPr>
            <a:r>
              <a:rPr lang="vi-VN" sz="3400" b="1">
                <a:solidFill>
                  <a:srgbClr val="002060"/>
                </a:solidFill>
                <a:latin typeface="Times New Roman" pitchFamily="18" charset="0"/>
                <a:cs typeface="Times New Roman" pitchFamily="18" charset="0"/>
              </a:rPr>
              <a:t>Trang bị đầy đủ trang thiết bị bảo hộ lao động</a:t>
            </a:r>
          </a:p>
          <a:p>
            <a:pPr marL="457200" indent="-457200" algn="just">
              <a:lnSpc>
                <a:spcPct val="150000"/>
              </a:lnSpc>
              <a:buFont typeface="Wingdings" pitchFamily="2" charset="2"/>
              <a:buChar char="§"/>
            </a:pPr>
            <a:r>
              <a:rPr lang="vi-VN" sz="3400" b="1">
                <a:solidFill>
                  <a:srgbClr val="002060"/>
                </a:solidFill>
                <a:latin typeface="Times New Roman" pitchFamily="18" charset="0"/>
                <a:cs typeface="Times New Roman" pitchFamily="18" charset="0"/>
              </a:rPr>
              <a:t>Được tập huấn về an toàn lao động</a:t>
            </a:r>
          </a:p>
          <a:p>
            <a:pPr marL="457200" indent="-457200" algn="just">
              <a:lnSpc>
                <a:spcPct val="150000"/>
              </a:lnSpc>
              <a:buFont typeface="Wingdings" pitchFamily="2" charset="2"/>
              <a:buChar char="§"/>
            </a:pPr>
            <a:r>
              <a:rPr lang="vi-VN" sz="3400" b="1">
                <a:solidFill>
                  <a:srgbClr val="002060"/>
                </a:solidFill>
                <a:latin typeface="Times New Roman" pitchFamily="18" charset="0"/>
                <a:cs typeface="Times New Roman" pitchFamily="18" charset="0"/>
              </a:rPr>
              <a:t>Được nghe phổ biến về những rủi ro có thể gặp trong quá trình lao động</a:t>
            </a:r>
          </a:p>
          <a:p>
            <a:pPr marL="457200" indent="-457200" algn="just">
              <a:lnSpc>
                <a:spcPct val="150000"/>
              </a:lnSpc>
              <a:buFont typeface="Wingdings" pitchFamily="2" charset="2"/>
              <a:buChar char="§"/>
            </a:pPr>
            <a:r>
              <a:rPr lang="vi-VN" sz="3400" b="1">
                <a:solidFill>
                  <a:srgbClr val="002060"/>
                </a:solidFill>
                <a:latin typeface="Times New Roman" pitchFamily="18" charset="0"/>
                <a:cs typeface="Times New Roman" pitchFamily="18" charset="0"/>
              </a:rPr>
              <a:t>Được thăm khám định kì</a:t>
            </a:r>
          </a:p>
          <a:p>
            <a:pPr marL="457200" indent="-457200" algn="just">
              <a:lnSpc>
                <a:spcPct val="150000"/>
              </a:lnSpc>
              <a:buFont typeface="Wingdings" pitchFamily="2" charset="2"/>
              <a:buChar char="§"/>
            </a:pPr>
            <a:r>
              <a:rPr lang="vi-VN" sz="3400" b="1">
                <a:solidFill>
                  <a:srgbClr val="002060"/>
                </a:solidFill>
                <a:latin typeface="Times New Roman" pitchFamily="18" charset="0"/>
                <a:cs typeface="Times New Roman" pitchFamily="18" charset="0"/>
              </a:rPr>
              <a:t>Có chế độ chăm sóc đặc biệt với những nghề độc hại ảnh hưởng trực tiếp đến sức khỏe người lao động</a:t>
            </a:r>
          </a:p>
        </p:txBody>
      </p:sp>
    </p:spTree>
    <p:extLst>
      <p:ext uri="{BB962C8B-B14F-4D97-AF65-F5344CB8AC3E}">
        <p14:creationId xmlns:p14="http://schemas.microsoft.com/office/powerpoint/2010/main" val="22451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arn(inVertic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barn(inVertical)">
                                      <p:cBhvr>
                                        <p:cTn id="22" dur="500"/>
                                        <p:tgtEl>
                                          <p:spTgt spid="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5">
                                            <p:txEl>
                                              <p:pRg st="4" end="4"/>
                                            </p:txEl>
                                          </p:spTgt>
                                        </p:tgtEl>
                                        <p:attrNameLst>
                                          <p:attrName>style.visibility</p:attrName>
                                        </p:attrNameLst>
                                      </p:cBhvr>
                                      <p:to>
                                        <p:strVal val="visible"/>
                                      </p:to>
                                    </p:set>
                                    <p:animEffect transition="in" filter="barn(inVertical)">
                                      <p:cBhvr>
                                        <p:cTn id="27"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Lí giải những yêu cầu để đảm bảo an toàn và sức khỏe của người lao động</a:t>
              </a:r>
              <a:endParaRPr lang="en-US" sz="2800" b="1" dirty="0">
                <a:solidFill>
                  <a:schemeClr val="bg1"/>
                </a:solidFill>
                <a:latin typeface="Cambria" pitchFamily="18" charset="0"/>
                <a:cs typeface="Arial" panose="020B0604020202020204" pitchFamily="34" charset="0"/>
              </a:endParaRPr>
            </a:p>
          </p:txBody>
        </p:sp>
      </p:grpSp>
      <p:sp>
        <p:nvSpPr>
          <p:cNvPr id="35" name="Text Box 8"/>
          <p:cNvSpPr txBox="1">
            <a:spLocks noChangeArrowheads="1"/>
          </p:cNvSpPr>
          <p:nvPr/>
        </p:nvSpPr>
        <p:spPr bwMode="black">
          <a:xfrm>
            <a:off x="888732" y="1098837"/>
            <a:ext cx="10820936" cy="49397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vi-VN" sz="3000" b="1">
                <a:solidFill>
                  <a:srgbClr val="C00000"/>
                </a:solidFill>
                <a:latin typeface="Times New Roman" pitchFamily="18" charset="0"/>
                <a:cs typeface="Times New Roman" pitchFamily="18" charset="0"/>
              </a:rPr>
              <a:t>Thời gian làm việc của người lái xe ô tô không được lái xe liên tục quá 4 giờ</a:t>
            </a:r>
            <a:endParaRPr lang="en-US" sz="3000" b="1">
              <a:solidFill>
                <a:srgbClr val="C00000"/>
              </a:solidFill>
              <a:latin typeface="Times New Roman" pitchFamily="18" charset="0"/>
              <a:cs typeface="Times New Roman" pitchFamily="18" charset="0"/>
            </a:endParaRPr>
          </a:p>
          <a:p>
            <a:pPr algn="just">
              <a:lnSpc>
                <a:spcPct val="150000"/>
              </a:lnSpc>
            </a:pPr>
            <a:r>
              <a:rPr lang="vi-VN" sz="3000" b="1">
                <a:solidFill>
                  <a:srgbClr val="002060"/>
                </a:solidFill>
                <a:latin typeface="Times New Roman" pitchFamily="18" charset="0"/>
                <a:cs typeface="Times New Roman" pitchFamily="18" charset="0"/>
              </a:rPr>
              <a:t>Yêu cầu về thời gian làm việc của người lái xe ô tô được đặt ra để đảm bảo an toàn và sức khỏe của người lái và những người tham gia giao thông. Việc lái xe liên tục quá lâu có thể dẫn đến mệt mỏi, giảm tập trung và thậm chí gây nguy hiểm cho các phương tiện và người tham gia giao thông khác.</a:t>
            </a:r>
          </a:p>
        </p:txBody>
      </p:sp>
    </p:spTree>
    <p:extLst>
      <p:ext uri="{BB962C8B-B14F-4D97-AF65-F5344CB8AC3E}">
        <p14:creationId xmlns:p14="http://schemas.microsoft.com/office/powerpoint/2010/main" val="26033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Lí giải những yêu cầu để đảm bảo an toàn và sức khỏe của người lao động</a:t>
              </a:r>
              <a:endParaRPr lang="en-US" sz="2800" b="1" dirty="0">
                <a:solidFill>
                  <a:schemeClr val="bg1"/>
                </a:solidFill>
                <a:latin typeface="Cambria" pitchFamily="18" charset="0"/>
                <a:cs typeface="Arial" panose="020B0604020202020204" pitchFamily="34" charset="0"/>
              </a:endParaRPr>
            </a:p>
          </p:txBody>
        </p:sp>
      </p:grpSp>
      <p:sp>
        <p:nvSpPr>
          <p:cNvPr id="35" name="Text Box 8"/>
          <p:cNvSpPr txBox="1">
            <a:spLocks noChangeArrowheads="1"/>
          </p:cNvSpPr>
          <p:nvPr/>
        </p:nvSpPr>
        <p:spPr bwMode="black">
          <a:xfrm>
            <a:off x="449942" y="934931"/>
            <a:ext cx="11582399" cy="54937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vi-VN" sz="2600" b="1">
                <a:solidFill>
                  <a:srgbClr val="C00000"/>
                </a:solidFill>
                <a:latin typeface="Times New Roman" pitchFamily="18" charset="0"/>
                <a:cs typeface="Times New Roman" pitchFamily="18" charset="0"/>
              </a:rPr>
              <a:t>Hằng năm, người sử dụng lao động phải tổ chức khám sức khỏe định kì cho người lao động, kể cả người học nghề, thực tập nghề: </a:t>
            </a:r>
            <a:endParaRPr lang="en-US" sz="2600" b="1">
              <a:solidFill>
                <a:srgbClr val="C00000"/>
              </a:solidFill>
              <a:latin typeface="Times New Roman" pitchFamily="18" charset="0"/>
              <a:cs typeface="Times New Roman" pitchFamily="18" charset="0"/>
            </a:endParaRPr>
          </a:p>
          <a:p>
            <a:pPr algn="just">
              <a:lnSpc>
                <a:spcPct val="150000"/>
              </a:lnSpc>
            </a:pPr>
            <a:r>
              <a:rPr lang="vi-VN" sz="2600" b="1">
                <a:solidFill>
                  <a:srgbClr val="002060"/>
                </a:solidFill>
                <a:latin typeface="Times New Roman" pitchFamily="18" charset="0"/>
                <a:cs typeface="Times New Roman" pitchFamily="18" charset="0"/>
              </a:rPr>
              <a:t>Việc định kỳ khám sức khỏe cho phép người sử dụng lao động sớm phát hiện các vấn đề sức khỏe của nhân viên, từ đó đưa ra những giải pháp phù hợp để bảo vệ sức khỏe và đảm bảo an toàn trong quá trình làm việc. Khám sức khỏe định kỳ cũng giúp người lao động có thể tự giám sát sức khỏe của mình và thực hiện các biện pháp phòng ngừa, chăm sóc sức khỏe và tăng cường thể lực. Điều này có thể giảm thiểu nguy cơ bị thương tích hoặc bệnh tật do làm việc trong môi trường công nghiệp.</a:t>
            </a:r>
          </a:p>
        </p:txBody>
      </p:sp>
    </p:spTree>
    <p:extLst>
      <p:ext uri="{BB962C8B-B14F-4D97-AF65-F5344CB8AC3E}">
        <p14:creationId xmlns:p14="http://schemas.microsoft.com/office/powerpoint/2010/main" val="29209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Lí giải những yêu cầu để đảm bảo an toàn và sức khỏe của người lao động</a:t>
              </a:r>
              <a:endParaRPr lang="en-US" sz="2800" b="1" dirty="0">
                <a:solidFill>
                  <a:schemeClr val="bg1"/>
                </a:solidFill>
                <a:latin typeface="Cambria" pitchFamily="18" charset="0"/>
                <a:cs typeface="Arial" panose="020B0604020202020204" pitchFamily="34" charset="0"/>
              </a:endParaRPr>
            </a:p>
          </p:txBody>
        </p:sp>
      </p:grpSp>
      <p:sp>
        <p:nvSpPr>
          <p:cNvPr id="35" name="Text Box 8"/>
          <p:cNvSpPr txBox="1">
            <a:spLocks noChangeArrowheads="1"/>
          </p:cNvSpPr>
          <p:nvPr/>
        </p:nvSpPr>
        <p:spPr bwMode="black">
          <a:xfrm>
            <a:off x="449942" y="934931"/>
            <a:ext cx="11582399" cy="54937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vi-VN" sz="2600" b="1">
                <a:solidFill>
                  <a:srgbClr val="C00000"/>
                </a:solidFill>
                <a:latin typeface="Times New Roman" pitchFamily="18" charset="0"/>
                <a:cs typeface="Times New Roman" pitchFamily="18" charset="0"/>
              </a:rPr>
              <a:t>Người sử dụng lao động phải đảm bảo nơi làm việc đạt yêu cầu về không gian, tiếng ồ</a:t>
            </a:r>
            <a:r>
              <a:rPr lang="en-US" sz="2600" b="1">
                <a:solidFill>
                  <a:srgbClr val="C00000"/>
                </a:solidFill>
                <a:latin typeface="Times New Roman" pitchFamily="18" charset="0"/>
                <a:cs typeface="Times New Roman" pitchFamily="18" charset="0"/>
              </a:rPr>
              <a:t>n</a:t>
            </a:r>
            <a:r>
              <a:rPr lang="vi-VN" sz="2600" b="1">
                <a:solidFill>
                  <a:srgbClr val="C00000"/>
                </a:solidFill>
                <a:latin typeface="Times New Roman" pitchFamily="18" charset="0"/>
                <a:cs typeface="Times New Roman" pitchFamily="18" charset="0"/>
              </a:rPr>
              <a:t> </a:t>
            </a:r>
            <a:endParaRPr lang="en-US" sz="2600" b="1">
              <a:solidFill>
                <a:srgbClr val="C00000"/>
              </a:solidFill>
              <a:latin typeface="Times New Roman" pitchFamily="18" charset="0"/>
              <a:cs typeface="Times New Roman" pitchFamily="18" charset="0"/>
            </a:endParaRPr>
          </a:p>
          <a:p>
            <a:pPr algn="just">
              <a:lnSpc>
                <a:spcPct val="150000"/>
              </a:lnSpc>
            </a:pPr>
            <a:r>
              <a:rPr lang="vi-VN" sz="2600" b="1">
                <a:solidFill>
                  <a:srgbClr val="002060"/>
                </a:solidFill>
                <a:latin typeface="Times New Roman" pitchFamily="18" charset="0"/>
                <a:cs typeface="Times New Roman" pitchFamily="18" charset="0"/>
              </a:rPr>
              <a:t>Một môi trường làm việc không đủ thoải mái có thể gây ra mệt mỏi, căng thẳng và bệnh tật cho nhân viên, từ đó ảnh hưởng đến hiệu suất làm việc và sức khỏe của họ. </a:t>
            </a:r>
          </a:p>
          <a:p>
            <a:pPr algn="just">
              <a:lnSpc>
                <a:spcPct val="150000"/>
              </a:lnSpc>
            </a:pPr>
            <a:r>
              <a:rPr lang="vi-VN" sz="2600" b="1">
                <a:solidFill>
                  <a:srgbClr val="002060"/>
                </a:solidFill>
                <a:latin typeface="Times New Roman" pitchFamily="18" charset="0"/>
                <a:cs typeface="Times New Roman" pitchFamily="18" charset="0"/>
              </a:rPr>
              <a:t>Việc đảm bảo không gian làm việc đủ rộng và thoải mái có thể giúp cải thiện tình trạng sức khỏe và tinh thần của người lao động. Việc tăng cường độ sáng, cải thiện chất lượng không khí, điều chỉnh độ ẩm và giảm tiếng ồn cũng là những yếu tố quan trọng trong việc cải thiện môi trường làm việc.</a:t>
            </a:r>
          </a:p>
        </p:txBody>
      </p:sp>
    </p:spTree>
    <p:extLst>
      <p:ext uri="{BB962C8B-B14F-4D97-AF65-F5344CB8AC3E}">
        <p14:creationId xmlns:p14="http://schemas.microsoft.com/office/powerpoint/2010/main" val="40350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fade">
                                      <p:cBhvr>
                                        <p:cTn id="12" dur="1000"/>
                                        <p:tgtEl>
                                          <p:spTgt spid="35">
                                            <p:txEl>
                                              <p:pRg st="1" end="1"/>
                                            </p:txEl>
                                          </p:spTgt>
                                        </p:tgtEl>
                                      </p:cBhvr>
                                    </p:animEffect>
                                    <p:anim calcmode="lin" valueType="num">
                                      <p:cBhvr>
                                        <p:cTn id="13"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1000"/>
                                        <p:tgtEl>
                                          <p:spTgt spid="35">
                                            <p:txEl>
                                              <p:pRg st="2" end="2"/>
                                            </p:txEl>
                                          </p:spTgt>
                                        </p:tgtEl>
                                      </p:cBhvr>
                                    </p:animEffect>
                                    <p:anim calcmode="lin" valueType="num">
                                      <p:cBhvr>
                                        <p:cTn id="18"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902416" y="35115"/>
              <a:ext cx="6762633" cy="1590308"/>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Lí giải những yêu cầu để đảm bảo an toàn và sức khỏe của người lao động</a:t>
              </a:r>
              <a:endParaRPr lang="en-US" sz="2800" b="1" dirty="0">
                <a:solidFill>
                  <a:schemeClr val="bg1"/>
                </a:solidFill>
                <a:latin typeface="Cambria" pitchFamily="18" charset="0"/>
                <a:cs typeface="Arial" panose="020B0604020202020204" pitchFamily="34" charset="0"/>
              </a:endParaRPr>
            </a:p>
          </p:txBody>
        </p:sp>
      </p:grpSp>
      <p:sp>
        <p:nvSpPr>
          <p:cNvPr id="35" name="Text Box 8"/>
          <p:cNvSpPr txBox="1">
            <a:spLocks noChangeArrowheads="1"/>
          </p:cNvSpPr>
          <p:nvPr/>
        </p:nvSpPr>
        <p:spPr bwMode="black">
          <a:xfrm>
            <a:off x="609601" y="1530016"/>
            <a:ext cx="11234058" cy="36932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vi-VN" sz="2600" b="1">
                <a:solidFill>
                  <a:srgbClr val="C00000"/>
                </a:solidFill>
                <a:latin typeface="Times New Roman" pitchFamily="18" charset="0"/>
                <a:cs typeface="Times New Roman" pitchFamily="18" charset="0"/>
              </a:rPr>
              <a:t>Người sử dụng lao động phải đảm bảo nơi làm việc đạt yêu cầu về nhiệt độ</a:t>
            </a:r>
            <a:endParaRPr lang="en-US" sz="2600" b="1">
              <a:solidFill>
                <a:srgbClr val="C00000"/>
              </a:solidFill>
              <a:latin typeface="Times New Roman" pitchFamily="18" charset="0"/>
              <a:cs typeface="Times New Roman" pitchFamily="18" charset="0"/>
            </a:endParaRPr>
          </a:p>
          <a:p>
            <a:pPr algn="just">
              <a:lnSpc>
                <a:spcPct val="150000"/>
              </a:lnSpc>
            </a:pPr>
            <a:r>
              <a:rPr lang="en-US" sz="2600" b="1">
                <a:solidFill>
                  <a:srgbClr val="002060"/>
                </a:solidFill>
                <a:latin typeface="Times New Roman" pitchFamily="18" charset="0"/>
                <a:cs typeface="Times New Roman" pitchFamily="18" charset="0"/>
              </a:rPr>
              <a:t>N</a:t>
            </a:r>
            <a:r>
              <a:rPr lang="vi-VN" sz="2600" b="1">
                <a:solidFill>
                  <a:srgbClr val="002060"/>
                </a:solidFill>
                <a:latin typeface="Times New Roman" pitchFamily="18" charset="0"/>
                <a:cs typeface="Times New Roman" pitchFamily="18" charset="0"/>
              </a:rPr>
              <a:t>hiệt độ cao quá sẽ gây ra say nóng, say nắng, bệnh thần kinh, bệnh ngoài da,...; nhiệt độ thấp quá sẽ gây ra bệnh cảm lạnh, bệnh thấp khớp,... Nói chung, nhiệt độ cao hơn hoặc thấp hơn điều kiện cho phép sẽ làm suy nhược cơ thể, làm tê liệt sự vận động, điều này không đảm bảo an toàn, sức khoẻ cho người lao động thực hiện công việc.</a:t>
            </a:r>
          </a:p>
        </p:txBody>
      </p:sp>
    </p:spTree>
    <p:extLst>
      <p:ext uri="{BB962C8B-B14F-4D97-AF65-F5344CB8AC3E}">
        <p14:creationId xmlns:p14="http://schemas.microsoft.com/office/powerpoint/2010/main" val="152506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wipe(down)">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8060</TotalTime>
  <Words>1469</Words>
  <Application>Microsoft Office PowerPoint</Application>
  <PresentationFormat>Màn hình rộng</PresentationFormat>
  <Paragraphs>112</Paragraphs>
  <Slides>20</Slides>
  <Notes>3</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20</vt:i4>
      </vt:variant>
    </vt:vector>
  </HeadingPairs>
  <TitlesOfParts>
    <vt:vector size="29" baseType="lpstr">
      <vt:lpstr>Wingdings</vt:lpstr>
      <vt:lpstr>Calibri Light</vt:lpstr>
      <vt:lpstr>Cambria</vt:lpstr>
      <vt:lpstr>Arial</vt:lpstr>
      <vt:lpstr>Book Antiqua</vt:lpstr>
      <vt:lpstr>UVN Bach Dang Nang</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868</cp:revision>
  <dcterms:created xsi:type="dcterms:W3CDTF">2018-05-10T00:06:18Z</dcterms:created>
  <dcterms:modified xsi:type="dcterms:W3CDTF">2024-10-20T15:36:40Z</dcterms:modified>
</cp:coreProperties>
</file>